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1.xml" ContentType="application/vnd.openxmlformats-officedocument.presentationml.comments+xml"/>
  <Override PartName="/ppt/notesSlides/notesSlide9.xml" ContentType="application/vnd.openxmlformats-officedocument.presentationml.notesSlide+xml"/>
  <Override PartName="/ppt/comments/comment2.xml" ContentType="application/vnd.openxmlformats-officedocument.presentationml.comments+xml"/>
  <Override PartName="/ppt/notesSlides/notesSlide10.xml" ContentType="application/vnd.openxmlformats-officedocument.presentationml.notesSlide+xml"/>
  <Override PartName="/ppt/comments/comment3.xml" ContentType="application/vnd.openxmlformats-officedocument.presentationml.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4.xml" ContentType="application/vnd.openxmlformats-officedocument.presentationml.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omments/comment5.xml" ContentType="application/vnd.openxmlformats-officedocument.presentationml.comment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omments/comment6.xml" ContentType="application/vnd.openxmlformats-officedocument.presentationml.comment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omments/comment7.xml" ContentType="application/vnd.openxmlformats-officedocument.presentationml.comment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omments/comment8.xml" ContentType="application/vnd.openxmlformats-officedocument.presentationml.comments+xml"/>
  <Override PartName="/ppt/notesSlides/notesSlide31.xml" ContentType="application/vnd.openxmlformats-officedocument.presentationml.notesSlide+xml"/>
  <Override PartName="/ppt/comments/comment9.xml" ContentType="application/vnd.openxmlformats-officedocument.presentationml.comments+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7"/>
  </p:notesMasterIdLst>
  <p:sldIdLst>
    <p:sldId id="256" r:id="rId2"/>
    <p:sldId id="257" r:id="rId3"/>
    <p:sldId id="258" r:id="rId4"/>
    <p:sldId id="259" r:id="rId5"/>
    <p:sldId id="260" r:id="rId6"/>
    <p:sldId id="261" r:id="rId7"/>
    <p:sldId id="262" r:id="rId8"/>
    <p:sldId id="264" r:id="rId9"/>
    <p:sldId id="296" r:id="rId10"/>
    <p:sldId id="265" r:id="rId11"/>
    <p:sldId id="266" r:id="rId12"/>
    <p:sldId id="267" r:id="rId13"/>
    <p:sldId id="268" r:id="rId14"/>
    <p:sldId id="270" r:id="rId15"/>
    <p:sldId id="271" r:id="rId16"/>
    <p:sldId id="272" r:id="rId17"/>
    <p:sldId id="273" r:id="rId18"/>
    <p:sldId id="274" r:id="rId19"/>
    <p:sldId id="275" r:id="rId20"/>
    <p:sldId id="276" r:id="rId21"/>
    <p:sldId id="277" r:id="rId22"/>
    <p:sldId id="278" r:id="rId23"/>
    <p:sldId id="279" r:id="rId24"/>
    <p:sldId id="295" r:id="rId25"/>
    <p:sldId id="281" r:id="rId26"/>
    <p:sldId id="282" r:id="rId27"/>
    <p:sldId id="283" r:id="rId28"/>
    <p:sldId id="284" r:id="rId29"/>
    <p:sldId id="285" r:id="rId30"/>
    <p:sldId id="286" r:id="rId31"/>
    <p:sldId id="287" r:id="rId32"/>
    <p:sldId id="297" r:id="rId33"/>
    <p:sldId id="288" r:id="rId34"/>
    <p:sldId id="289" r:id="rId35"/>
    <p:sldId id="294" r:id="rId3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Zhongxiu Aurora Liu" initials="" lastIdx="16" clrIdx="0"/>
  <p:cmAuthor id="1" name="Drew Hicks" initials="" lastIdx="4"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DE25385D-30E3-48F8-A336-3C90F4FEF021}">
  <a:tblStyle styleId="{DE25385D-30E3-48F8-A336-3C90F4FEF021}"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787" autoAdjust="0"/>
  </p:normalViewPr>
  <p:slideViewPr>
    <p:cSldViewPr snapToGrid="0" snapToObjects="1">
      <p:cViewPr varScale="1">
        <p:scale>
          <a:sx n="120" d="100"/>
          <a:sy n="120" d="100"/>
        </p:scale>
        <p:origin x="-1312" y="-96"/>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commentAuthors" Target="commentAuthors.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0" idx="6">
    <p:pos x="6000" y="0"/>
    <p:text>need to be more specific in talk. what are the educational benefits beyong problem solving? talk to drew</p:text>
  </p:cm>
  <p:cm authorId="1" idx="1">
    <p:pos x="6000" y="100"/>
    <p:text>We're not measuring this. But it's a motive to include it.
It is a higher-order learning activity though</p:text>
  </p:cm>
</p:cmLst>
</file>

<file path=ppt/comments/comment2.xml><?xml version="1.0" encoding="utf-8"?>
<p:cmLst xmlns:a="http://schemas.openxmlformats.org/drawingml/2006/main" xmlns:r="http://schemas.openxmlformats.org/officeDocument/2006/relationships" xmlns:p="http://schemas.openxmlformats.org/presentationml/2006/main">
  <p:cm authorId="0" idx="15">
    <p:pos x="6000" y="0"/>
    <p:text>need to be more specific in talk. what are the educational benefits beyong problem solving? talk to drew</p:text>
  </p:cm>
  <p:cm authorId="1" idx="4">
    <p:pos x="6000" y="100"/>
    <p:text>We're not measuring this. But it's a motive to include it.
It is a higher-order learning activity though</p:text>
  </p:cm>
</p:cmLst>
</file>

<file path=ppt/comments/comment3.xml><?xml version="1.0" encoding="utf-8"?>
<p:cmLst xmlns:a="http://schemas.openxmlformats.org/drawingml/2006/main" xmlns:r="http://schemas.openxmlformats.org/officeDocument/2006/relationships" xmlns:p="http://schemas.openxmlformats.org/presentationml/2006/main">
  <p:cm authorId="0" idx="5">
    <p:pos x="6000" y="0"/>
    <p:text>same as previous, aurora ask drew</p:text>
  </p:cm>
</p:cmLst>
</file>

<file path=ppt/comments/comment4.xml><?xml version="1.0" encoding="utf-8"?>
<p:cmLst xmlns:a="http://schemas.openxmlformats.org/drawingml/2006/main" xmlns:r="http://schemas.openxmlformats.org/officeDocument/2006/relationships" xmlns:p="http://schemas.openxmlformats.org/presentationml/2006/main">
  <p:cm authorId="0" idx="14">
    <p:pos x="6000" y="0"/>
    <p:text>DREW:i can't find this in "part of the game". can you add this graph</p:text>
  </p:cm>
</p:cmLst>
</file>

<file path=ppt/comments/comment5.xml><?xml version="1.0" encoding="utf-8"?>
<p:cmLst xmlns:a="http://schemas.openxmlformats.org/drawingml/2006/main" xmlns:r="http://schemas.openxmlformats.org/officeDocument/2006/relationships" xmlns:p="http://schemas.openxmlformats.org/presentationml/2006/main">
  <p:cm authorId="0" idx="13">
    <p:pos x="6000" y="0"/>
    <p:text>DREW: i changed this slides. This is what you try to express right?</p:text>
  </p:cm>
</p:cmLst>
</file>

<file path=ppt/comments/comment6.xml><?xml version="1.0" encoding="utf-8"?>
<p:cmLst xmlns:a="http://schemas.openxmlformats.org/drawingml/2006/main" xmlns:r="http://schemas.openxmlformats.org/officeDocument/2006/relationships" xmlns:p="http://schemas.openxmlformats.org/presentationml/2006/main">
  <p:cm authorId="0" idx="4">
    <p:pos x="6000" y="0"/>
    <p:text>need to be more specific on this point</p:text>
  </p:cm>
  <p:cm authorId="0" idx="12">
    <p:pos x="6000" y="100"/>
    <p:text>DREW: Can you
- add "Interpretation" slide after each of the three result page (model1, model+tutorial score, expert tagging)
- I moved expert tagging ahead since its a overview for zero-inflated models, and directly follows example of "0"s
- Q: puzzle quality are mentioned in the paper, but not used in result, just helped in tagging, right? should we just omit that in presentation?</p:text>
  </p:cm>
</p:cmLst>
</file>

<file path=ppt/comments/comment7.xml><?xml version="1.0" encoding="utf-8"?>
<p:cmLst xmlns:a="http://schemas.openxmlformats.org/drawingml/2006/main" xmlns:r="http://schemas.openxmlformats.org/officeDocument/2006/relationships" xmlns:p="http://schemas.openxmlformats.org/presentationml/2006/main">
  <p:cm authorId="0" idx="3">
    <p:pos x="6000" y="0"/>
    <p:text>why block editor is "some what better"?</p:text>
  </p:cm>
</p:cmLst>
</file>

<file path=ppt/comments/comment8.xml><?xml version="1.0" encoding="utf-8"?>
<p:cmLst xmlns:a="http://schemas.openxmlformats.org/drawingml/2006/main" xmlns:r="http://schemas.openxmlformats.org/officeDocument/2006/relationships" xmlns:p="http://schemas.openxmlformats.org/presentationml/2006/main">
  <p:cm authorId="0" idx="1">
    <p:pos x="6000" y="0"/>
    <p:text>we may need to make this stronger, since its the 'last thing' about contribution to the field, people will walk away with this.</p:text>
  </p:cm>
</p:cmLst>
</file>

<file path=ppt/comments/comment9.xml><?xml version="1.0" encoding="utf-8"?>
<p:cmLst xmlns:a="http://schemas.openxmlformats.org/drawingml/2006/main" xmlns:r="http://schemas.openxmlformats.org/officeDocument/2006/relationships" xmlns:p="http://schemas.openxmlformats.org/presentationml/2006/main">
  <p:cm authorId="0" idx="16">
    <p:pos x="6000" y="0"/>
    <p:text>we may need to make this stronger, since its the 'last thing' about contribution to the field, people will walk away with this.</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03150618"/>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Shape 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6" name="Shape 5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Hello everyone, my name is aurora. A 2nd year phd student researching educational games. Here i present my work with Drew, Dr. Tiffany Barnes and Mike : “Measuring gameplay affordances of user-generated content in an educational game</a:t>
            </a:r>
          </a:p>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Same, ask drew. Be mroe sepecific</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Now we’ve hear about the good things, why not every educational game use user generated content. Obviously, user generated contente…… users often…. An example, out of the context of bots, is mario game maker. Some audience probably play it before. Its a game where you can create obstacles for super mario, publish your worlds, and let other players online play it. Sometimes you play levels that you spend so many effort going through obstacles, and found actually the little door at the beginning direclty lead to destination. Or, as this graph show, some game is not win by skill, but win by pure luck. </a:t>
            </a:r>
          </a:p>
          <a:p>
            <a:pPr lvl="0">
              <a:spcBef>
                <a:spcPts val="0"/>
              </a:spcBef>
              <a:buNone/>
            </a:pPr>
            <a:r>
              <a:rPr lang="en"/>
              <a:t>Now as you probably guess, this problem is worse in the context of educational game. You want the game for students to learn, and if students create content purely for fun without gameplay affordance, you didn’t achieve your educational goal.</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There are some solutions. One is human moderation, aparently , its costly, especially at scale, and cause delay between submission and acceptance of content. </a:t>
            </a:r>
          </a:p>
          <a:p>
            <a:pPr lvl="0">
              <a:spcBef>
                <a:spcPts val="0"/>
              </a:spcBef>
              <a:buNone/>
            </a:pPr>
            <a:r>
              <a:rPr lang="en"/>
              <a:t>Another solution, also implemented in Mario game maker, is solve-and-submit. User need to pass the level s/he designed before submitting it. It is eff…, but stud….. This solution, only fixes half of the problem</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8" name="Shape 14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Previous, bots use solve&amp;submit. The original editor, we refer to as free-form is shown below…….iT just like minecraft where select object, put them wherever in the world, and specify start point and goal.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0" name="Shape 16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first one is programming editor, puzzles are created through programming the path the robot will take. For example, if you program 5 move forwards, the puzzle will occur as a line of five blocks.</a:t>
            </a:r>
          </a:p>
          <a:p>
            <a:pPr lvl="0">
              <a:spcBef>
                <a:spcPts val="0"/>
              </a:spcBef>
              <a:buNone/>
            </a:pPr>
            <a:r>
              <a:rPr lang="en"/>
              <a:t>The design is inspired by deep gamification, where players are encouraged to perform more complex operations in order to generate larger and more interesting levels</a:t>
            </a:r>
          </a:p>
          <a:p>
            <a:pPr lvl="0">
              <a:spcBef>
                <a:spcPts val="0"/>
              </a:spcBef>
              <a:buNone/>
            </a:pPr>
            <a:r>
              <a:rPr lang="en"/>
              <a:t>One challenge is that all programs are correct. So student may still create puzzles with trivial solutions, or puzzle with no goal in mind.</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The first one is programming editor, puzzles are created through programming the path the robot will take. For example, if you program 5 move forwards, the puzzle will occur as a line of five blocks.</a:t>
            </a:r>
          </a:p>
          <a:p>
            <a:pPr lvl="0" rtl="0">
              <a:spcBef>
                <a:spcPts val="0"/>
              </a:spcBef>
              <a:buNone/>
            </a:pPr>
            <a:r>
              <a:rPr lang="en"/>
              <a:t>The design is inspired by deep gamification, where players are encouraged to perform more complex operations in order to generate larger and more interesting levels</a:t>
            </a:r>
          </a:p>
          <a:p>
            <a:pPr lvl="0" rtl="0">
              <a:spcBef>
                <a:spcPts val="0"/>
              </a:spcBef>
              <a:buNone/>
            </a:pPr>
            <a:r>
              <a:rPr lang="en"/>
              <a:t>One challenge is that all programs are correct. So student may still create puzzles with trivial solutions, or puzzle with no goal in mind.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9" name="Shape 1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Next is bbe. This editor use pre…… for example, user can create stairs of four by using the blocks on the left. We hypothesize that Simplifying the construction of patterns may result in puzzles with more repetitive pattern, and thus increase the gameplay affordance of using loopfunctions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1" name="Shape 1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Next is bbe. This editor use pre…… for example, user can create stairs of four by using the blocks on the left. We hypothesize that Simplifying the construction of patterns may result in puzzles with more repetitive pattern, and thus increase the gameplay affordance of using loopfunctions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9" name="Shape 1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Now on understanding the advantage, challenge of user-generated content and our suggested approach, lets proceed to the ‘measuring’ part. From where i will introduce or method and result.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4" name="Shape 2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First, let me introduce “an educational game”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1" name="Shape 2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Next, how do we measure success. We consider a good puzzle to be hihg…….. This give larger……. This is the gameplay affordance in the context of this problem.</a:t>
            </a:r>
          </a:p>
          <a:p>
            <a:pPr lvl="0">
              <a:spcBef>
                <a:spcPts val="0"/>
              </a:spcBef>
              <a:buNone/>
            </a:pPr>
            <a:r>
              <a:rPr lang="en"/>
              <a:t>Thus, we want low …….</a:t>
            </a:r>
          </a:p>
          <a:p>
            <a:pPr lvl="0">
              <a:spcBef>
                <a:spcPts val="0"/>
              </a:spcBef>
              <a:buNone/>
            </a:pPr>
            <a:r>
              <a:rPr lang="en"/>
              <a:t>Puzzles with 0 gameplay affordance are found frequently in prior work. I’ll show you in the enxt slide</a:t>
            </a:r>
          </a:p>
          <a:p>
            <a:pPr lv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7" name="Shape 2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Here are examples of 0 gameplay affordance. The first one is calleed…… is describes…… think about user have this in mind when creating it “.......”</a:t>
            </a:r>
          </a:p>
          <a:p>
            <a:pPr lvl="0">
              <a:spcBef>
                <a:spcPts val="0"/>
              </a:spcBef>
              <a:buNone/>
            </a:pPr>
            <a:r>
              <a:rPr lang="en"/>
              <a:t>Same for all four puzzles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2" name="Shape 23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Shape 2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3" name="Shape 24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Now we understand the frequent occurrence of 0s, let me introduce the model we use to fit this challenge. We used a ….this model consists of two processes: first ….. second….</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7" name="Shape 2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Shape 2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5" name="Shape 2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a:p>
            <a:pPr marL="457200" lvl="0" indent="-342900">
              <a:lnSpc>
                <a:spcPct val="115000"/>
              </a:lnSpc>
              <a:spcBef>
                <a:spcPts val="0"/>
              </a:spcBef>
              <a:spcAft>
                <a:spcPts val="1600"/>
              </a:spcAft>
              <a:buClr>
                <a:schemeClr val="dk2"/>
              </a:buClr>
              <a:buSzPct val="100000"/>
              <a:buFont typeface="Source Code Pro"/>
            </a:pPr>
            <a:r>
              <a:rPr lang="en" sz="1800" dirty="0">
                <a:solidFill>
                  <a:schemeClr val="dk2"/>
                </a:solidFill>
                <a:latin typeface="Source Code Pro"/>
                <a:ea typeface="Source Code Pro"/>
                <a:cs typeface="Source Code Pro"/>
                <a:sym typeface="Source Code Pro"/>
              </a:rPr>
              <a:t>This model also suggests that the programming editor is likely to produce a higher score</a:t>
            </a:r>
          </a:p>
          <a:p>
            <a:pPr marL="457200" lvl="0" indent="-342900">
              <a:lnSpc>
                <a:spcPct val="115000"/>
              </a:lnSpc>
              <a:spcBef>
                <a:spcPts val="0"/>
              </a:spcBef>
              <a:spcAft>
                <a:spcPts val="1600"/>
              </a:spcAft>
              <a:buClr>
                <a:schemeClr val="dk2"/>
              </a:buClr>
              <a:buSzPct val="100000"/>
              <a:buFont typeface="Source Code Pro"/>
            </a:pPr>
            <a:r>
              <a:rPr lang="en" sz="1800" dirty="0">
                <a:solidFill>
                  <a:schemeClr val="dk2"/>
                </a:solidFill>
                <a:latin typeface="Source Code Pro"/>
                <a:ea typeface="Source Code Pro"/>
                <a:cs typeface="Source Code Pro"/>
                <a:sym typeface="Source Code Pro"/>
              </a:rPr>
              <a:t>This has multiple interpretations:</a:t>
            </a:r>
          </a:p>
          <a:p>
            <a:pPr marL="914400" lvl="1" indent="-228600">
              <a:lnSpc>
                <a:spcPct val="115000"/>
              </a:lnSpc>
              <a:spcBef>
                <a:spcPts val="0"/>
              </a:spcBef>
              <a:spcAft>
                <a:spcPts val="1600"/>
              </a:spcAft>
              <a:buClr>
                <a:schemeClr val="dk2"/>
              </a:buClr>
              <a:buFont typeface="Source Code Pro"/>
            </a:pPr>
            <a:r>
              <a:rPr lang="en" sz="1400" dirty="0">
                <a:solidFill>
                  <a:schemeClr val="dk2"/>
                </a:solidFill>
                <a:latin typeface="Source Code Pro"/>
                <a:ea typeface="Source Code Pro"/>
                <a:cs typeface="Source Code Pro"/>
                <a:sym typeface="Source Code Pro"/>
              </a:rPr>
              <a:t>students create larger levels with similar optimizations</a:t>
            </a:r>
          </a:p>
          <a:p>
            <a:pPr marL="914400" lvl="1" indent="-228600" rtl="0">
              <a:lnSpc>
                <a:spcPct val="115000"/>
              </a:lnSpc>
              <a:spcBef>
                <a:spcPts val="0"/>
              </a:spcBef>
              <a:spcAft>
                <a:spcPts val="1600"/>
              </a:spcAft>
              <a:buClr>
                <a:schemeClr val="dk2"/>
              </a:buClr>
              <a:buFont typeface="Source Code Pro"/>
            </a:pPr>
            <a:r>
              <a:rPr lang="en" sz="1400" dirty="0">
                <a:solidFill>
                  <a:schemeClr val="dk2"/>
                </a:solidFill>
                <a:latin typeface="Source Code Pro"/>
                <a:ea typeface="Source Code Pro"/>
                <a:cs typeface="Source Code Pro"/>
                <a:sym typeface="Source Code Pro"/>
              </a:rPr>
              <a:t>Students create levels with more effective optimizations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9" name="Shape 2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0" name="Shape 2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First, let see the whole big picture. What we learned from this study, and what it means to the board EDM community.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BOTS is a programming game designed to teach fundamental concept of coding to novice, through levels of puzzles. Students write program through drag and drop commands, functions, or loops. The goal is to command the robot character to either stand on or put a box on every yellow crate. The less command…., as we can see from the ‘command count’. Rpetitive……. As we can see from this specific puzzle, students need to recognize the repetitive patterns of how boxes and crates are locate, and write loops and functions to solve it.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Shape 3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1" name="Shape 3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Shape 3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1" name="Shape 3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Shape 3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6" name="Shape 31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2" name="Shape 32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Next, i’m going to introduce another keyword from the title, gameplay affordance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lnSpc>
                <a:spcPct val="115000"/>
              </a:lnSpc>
              <a:spcBef>
                <a:spcPts val="0"/>
              </a:spcBef>
              <a:spcAft>
                <a:spcPts val="1600"/>
              </a:spcAft>
              <a:buNone/>
            </a:pPr>
            <a:r>
              <a:rPr lang="en" sz="1400">
                <a:solidFill>
                  <a:schemeClr val="dk2"/>
                </a:solidFill>
                <a:latin typeface="Source Code Pro"/>
                <a:ea typeface="Source Code Pro"/>
                <a:cs typeface="Source Code Pro"/>
                <a:sym typeface="Source Code Pro"/>
              </a:rPr>
              <a:t>First, affordance is an HCI term, defined as “the perceived or actual properties of the thing, primarily those fundamental properties that determine just how the thing could possibly be used”. Basically, the degree that the property of a thing tells about how to use it. For example, you see button and you know you push. You see switch……</a:t>
            </a:r>
          </a:p>
          <a:p>
            <a:pPr lvl="0">
              <a:lnSpc>
                <a:spcPct val="115000"/>
              </a:lnSpc>
              <a:spcBef>
                <a:spcPts val="0"/>
              </a:spcBef>
              <a:spcAft>
                <a:spcPts val="1600"/>
              </a:spcAft>
              <a:buNone/>
            </a:pPr>
            <a:r>
              <a:rPr lang="en" sz="1400">
                <a:solidFill>
                  <a:schemeClr val="dk2"/>
                </a:solidFill>
                <a:latin typeface="Source Code Pro"/>
                <a:ea typeface="Source Code Pro"/>
                <a:cs typeface="Source Code Pro"/>
                <a:sym typeface="Source Code Pro"/>
              </a:rPr>
              <a:t>Gameplay affordance, is desired gameplay produced by structure between world &amp; players. For example, in bots, we see a box, and we know this is suppose to be picked up.</a:t>
            </a:r>
          </a:p>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sz="1400" dirty="0">
                <a:solidFill>
                  <a:schemeClr val="dk2"/>
                </a:solidFill>
                <a:latin typeface="Source Code Pro"/>
                <a:ea typeface="Source Code Pro"/>
                <a:cs typeface="Source Code Pro"/>
                <a:sym typeface="Source Code Pro"/>
              </a:rPr>
              <a:t>Next we moves to educational gameplay affordance. Basically, the affordance should not only help players play, but also assist in achieving educational goals. In the context of bots, subsets of …………. And through which, players…….. For example, in the puzzle below, you see clear repetitive pattern that encourage students to solve the puzzle through optimization, with loops and functions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0" name="Shape 1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Last key word to address in title, is user-generate content. It is very important and let me tell you the eason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Second reason for user-content is the pedagogically benefit of problem-posing. Problem posing is the concept that learning is formulated through the conversation between both student and teachers….&lt;ask drew&gt;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Second reason for user-content is the pedagogically benefit of problem-posing. Problem posing is the concept that learning is formulated through the conversation between both student and teachers….&lt;ask drew&gt;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dk1"/>
        </a:solidFill>
        <a:effectLst/>
      </p:bgPr>
    </p:bg>
    <p:spTree>
      <p:nvGrpSpPr>
        <p:cNvPr id="1" name="Shape 11"/>
        <p:cNvGrpSpPr/>
        <p:nvPr/>
      </p:nvGrpSpPr>
      <p:grpSpPr>
        <a:xfrm>
          <a:off x="0" y="0"/>
          <a:ext cx="0" cy="0"/>
          <a:chOff x="0" y="0"/>
          <a:chExt cx="0" cy="0"/>
        </a:xfrm>
      </p:grpSpPr>
      <p:sp>
        <p:nvSpPr>
          <p:cNvPr id="12" name="Shape 12"/>
          <p:cNvSpPr/>
          <p:nvPr/>
        </p:nvSpPr>
        <p:spPr>
          <a:xfrm>
            <a:off x="0" y="0"/>
            <a:ext cx="9144000" cy="3429000"/>
          </a:xfrm>
          <a:prstGeom prst="rect">
            <a:avLst/>
          </a:prstGeom>
          <a:solidFill>
            <a:schemeClr val="lt1"/>
          </a:solidFill>
          <a:ln>
            <a:noFill/>
          </a:ln>
        </p:spPr>
        <p:txBody>
          <a:bodyPr lIns="91425" tIns="91425" rIns="91425" bIns="91425" anchor="ctr" anchorCtr="0">
            <a:noAutofit/>
          </a:bodyPr>
          <a:lstStyle/>
          <a:p>
            <a:pPr lvl="0">
              <a:spcBef>
                <a:spcPts val="0"/>
              </a:spcBef>
              <a:buNone/>
            </a:pPr>
            <a:endParaRPr/>
          </a:p>
        </p:txBody>
      </p:sp>
      <p:sp>
        <p:nvSpPr>
          <p:cNvPr id="13" name="Shape 13"/>
          <p:cNvSpPr txBox="1">
            <a:spLocks noGrp="1"/>
          </p:cNvSpPr>
          <p:nvPr>
            <p:ph type="ctrTitle"/>
          </p:nvPr>
        </p:nvSpPr>
        <p:spPr>
          <a:xfrm>
            <a:off x="311700" y="392150"/>
            <a:ext cx="8520600" cy="2690400"/>
          </a:xfrm>
          <a:prstGeom prst="rect">
            <a:avLst/>
          </a:prstGeom>
        </p:spPr>
        <p:txBody>
          <a:bodyPr lIns="91425" tIns="91425" rIns="91425" bIns="91425" anchor="ctr" anchorCtr="0"/>
          <a:lstStyle>
            <a:lvl1pPr lvl="0" algn="ctr">
              <a:spcBef>
                <a:spcPts val="0"/>
              </a:spcBef>
              <a:buSzPct val="100000"/>
              <a:defRPr sz="8000"/>
            </a:lvl1pPr>
            <a:lvl2pPr lvl="1" algn="ctr">
              <a:spcBef>
                <a:spcPts val="0"/>
              </a:spcBef>
              <a:buSzPct val="100000"/>
              <a:defRPr sz="8000"/>
            </a:lvl2pPr>
            <a:lvl3pPr lvl="2" algn="ctr">
              <a:spcBef>
                <a:spcPts val="0"/>
              </a:spcBef>
              <a:buSzPct val="100000"/>
              <a:defRPr sz="8000"/>
            </a:lvl3pPr>
            <a:lvl4pPr lvl="3" algn="ctr">
              <a:spcBef>
                <a:spcPts val="0"/>
              </a:spcBef>
              <a:buSzPct val="100000"/>
              <a:defRPr sz="8000"/>
            </a:lvl4pPr>
            <a:lvl5pPr lvl="4" algn="ctr">
              <a:spcBef>
                <a:spcPts val="0"/>
              </a:spcBef>
              <a:buSzPct val="100000"/>
              <a:defRPr sz="8000"/>
            </a:lvl5pPr>
            <a:lvl6pPr lvl="5" algn="ctr">
              <a:spcBef>
                <a:spcPts val="0"/>
              </a:spcBef>
              <a:buSzPct val="100000"/>
              <a:defRPr sz="8000"/>
            </a:lvl6pPr>
            <a:lvl7pPr lvl="6" algn="ctr">
              <a:spcBef>
                <a:spcPts val="0"/>
              </a:spcBef>
              <a:buSzPct val="100000"/>
              <a:defRPr sz="8000"/>
            </a:lvl7pPr>
            <a:lvl8pPr lvl="7" algn="ctr">
              <a:spcBef>
                <a:spcPts val="0"/>
              </a:spcBef>
              <a:buSzPct val="100000"/>
              <a:defRPr sz="8000"/>
            </a:lvl8pPr>
            <a:lvl9pPr lvl="8" algn="ctr">
              <a:spcBef>
                <a:spcPts val="0"/>
              </a:spcBef>
              <a:buSzPct val="100000"/>
              <a:defRPr sz="8000"/>
            </a:lvl9pPr>
          </a:lstStyle>
          <a:p>
            <a:endParaRPr/>
          </a:p>
        </p:txBody>
      </p:sp>
      <p:sp>
        <p:nvSpPr>
          <p:cNvPr id="14" name="Shape 14"/>
          <p:cNvSpPr txBox="1">
            <a:spLocks noGrp="1"/>
          </p:cNvSpPr>
          <p:nvPr>
            <p:ph type="subTitle" idx="1"/>
          </p:nvPr>
        </p:nvSpPr>
        <p:spPr>
          <a:xfrm>
            <a:off x="311700" y="3890400"/>
            <a:ext cx="8520600" cy="706200"/>
          </a:xfrm>
          <a:prstGeom prst="rect">
            <a:avLst/>
          </a:prstGeom>
        </p:spPr>
        <p:txBody>
          <a:bodyPr lIns="91425" tIns="91425" rIns="91425" bIns="91425" anchor="ctr" anchorCtr="0"/>
          <a:lstStyle>
            <a:lvl1pPr lvl="0" algn="ctr">
              <a:lnSpc>
                <a:spcPct val="100000"/>
              </a:lnSpc>
              <a:spcBef>
                <a:spcPts val="0"/>
              </a:spcBef>
              <a:spcAft>
                <a:spcPts val="0"/>
              </a:spcAft>
              <a:buClr>
                <a:schemeClr val="accent1"/>
              </a:buClr>
              <a:buSzPct val="100000"/>
              <a:buFont typeface="Fjalla One"/>
              <a:buNone/>
              <a:defRPr sz="2100" b="1">
                <a:solidFill>
                  <a:schemeClr val="accent1"/>
                </a:solidFill>
                <a:latin typeface="Fjalla One"/>
                <a:ea typeface="Fjalla One"/>
                <a:cs typeface="Fjalla One"/>
                <a:sym typeface="Fjalla One"/>
              </a:defRPr>
            </a:lvl1pPr>
            <a:lvl2pPr lvl="1" algn="ctr">
              <a:lnSpc>
                <a:spcPct val="100000"/>
              </a:lnSpc>
              <a:spcBef>
                <a:spcPts val="0"/>
              </a:spcBef>
              <a:spcAft>
                <a:spcPts val="0"/>
              </a:spcAft>
              <a:buClr>
                <a:schemeClr val="accent1"/>
              </a:buClr>
              <a:buSzPct val="100000"/>
              <a:buNone/>
              <a:defRPr sz="2100" b="1">
                <a:solidFill>
                  <a:schemeClr val="accent1"/>
                </a:solidFill>
              </a:defRPr>
            </a:lvl2pPr>
            <a:lvl3pPr lvl="2" algn="ctr">
              <a:lnSpc>
                <a:spcPct val="100000"/>
              </a:lnSpc>
              <a:spcBef>
                <a:spcPts val="0"/>
              </a:spcBef>
              <a:spcAft>
                <a:spcPts val="0"/>
              </a:spcAft>
              <a:buClr>
                <a:schemeClr val="accent1"/>
              </a:buClr>
              <a:buSzPct val="100000"/>
              <a:buNone/>
              <a:defRPr sz="2100" b="1">
                <a:solidFill>
                  <a:schemeClr val="accent1"/>
                </a:solidFill>
              </a:defRPr>
            </a:lvl3pPr>
            <a:lvl4pPr lvl="3" algn="ctr">
              <a:lnSpc>
                <a:spcPct val="100000"/>
              </a:lnSpc>
              <a:spcBef>
                <a:spcPts val="0"/>
              </a:spcBef>
              <a:spcAft>
                <a:spcPts val="0"/>
              </a:spcAft>
              <a:buClr>
                <a:schemeClr val="accent1"/>
              </a:buClr>
              <a:buSzPct val="100000"/>
              <a:buNone/>
              <a:defRPr sz="2100" b="1">
                <a:solidFill>
                  <a:schemeClr val="accent1"/>
                </a:solidFill>
              </a:defRPr>
            </a:lvl4pPr>
            <a:lvl5pPr lvl="4" algn="ctr">
              <a:lnSpc>
                <a:spcPct val="100000"/>
              </a:lnSpc>
              <a:spcBef>
                <a:spcPts val="0"/>
              </a:spcBef>
              <a:spcAft>
                <a:spcPts val="0"/>
              </a:spcAft>
              <a:buClr>
                <a:schemeClr val="accent1"/>
              </a:buClr>
              <a:buSzPct val="100000"/>
              <a:buNone/>
              <a:defRPr sz="2100" b="1">
                <a:solidFill>
                  <a:schemeClr val="accent1"/>
                </a:solidFill>
              </a:defRPr>
            </a:lvl5pPr>
            <a:lvl6pPr lvl="5" algn="ctr">
              <a:lnSpc>
                <a:spcPct val="100000"/>
              </a:lnSpc>
              <a:spcBef>
                <a:spcPts val="0"/>
              </a:spcBef>
              <a:spcAft>
                <a:spcPts val="0"/>
              </a:spcAft>
              <a:buClr>
                <a:schemeClr val="accent1"/>
              </a:buClr>
              <a:buSzPct val="100000"/>
              <a:buNone/>
              <a:defRPr sz="2100" b="1">
                <a:solidFill>
                  <a:schemeClr val="accent1"/>
                </a:solidFill>
              </a:defRPr>
            </a:lvl6pPr>
            <a:lvl7pPr lvl="6" algn="ctr">
              <a:lnSpc>
                <a:spcPct val="100000"/>
              </a:lnSpc>
              <a:spcBef>
                <a:spcPts val="0"/>
              </a:spcBef>
              <a:spcAft>
                <a:spcPts val="0"/>
              </a:spcAft>
              <a:buClr>
                <a:schemeClr val="accent1"/>
              </a:buClr>
              <a:buSzPct val="100000"/>
              <a:buNone/>
              <a:defRPr sz="2100" b="1">
                <a:solidFill>
                  <a:schemeClr val="accent1"/>
                </a:solidFill>
              </a:defRPr>
            </a:lvl7pPr>
            <a:lvl8pPr lvl="7" algn="ctr">
              <a:lnSpc>
                <a:spcPct val="100000"/>
              </a:lnSpc>
              <a:spcBef>
                <a:spcPts val="0"/>
              </a:spcBef>
              <a:spcAft>
                <a:spcPts val="0"/>
              </a:spcAft>
              <a:buClr>
                <a:schemeClr val="accent1"/>
              </a:buClr>
              <a:buSzPct val="100000"/>
              <a:buNone/>
              <a:defRPr sz="2100" b="1">
                <a:solidFill>
                  <a:schemeClr val="accent1"/>
                </a:solidFill>
              </a:defRPr>
            </a:lvl8pPr>
            <a:lvl9pPr lvl="8" algn="ctr">
              <a:lnSpc>
                <a:spcPct val="100000"/>
              </a:lnSpc>
              <a:spcBef>
                <a:spcPts val="0"/>
              </a:spcBef>
              <a:spcAft>
                <a:spcPts val="0"/>
              </a:spcAft>
              <a:buClr>
                <a:schemeClr val="accent1"/>
              </a:buClr>
              <a:buSzPct val="100000"/>
              <a:buNone/>
              <a:defRPr sz="2100" b="1">
                <a:solidFill>
                  <a:schemeClr val="accent1"/>
                </a:solidFill>
              </a:defRPr>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311700" y="1240275"/>
            <a:ext cx="8520600" cy="1981800"/>
          </a:xfrm>
          <a:prstGeom prst="rect">
            <a:avLst/>
          </a:prstGeom>
        </p:spPr>
        <p:txBody>
          <a:bodyPr lIns="91425" tIns="91425" rIns="91425" bIns="91425" anchor="b" anchorCtr="0"/>
          <a:lstStyle>
            <a:lvl1pPr lvl="0" algn="ctr">
              <a:spcBef>
                <a:spcPts val="0"/>
              </a:spcBef>
              <a:buClr>
                <a:schemeClr val="lt1"/>
              </a:buClr>
              <a:buSzPct val="100000"/>
              <a:defRPr sz="12000">
                <a:solidFill>
                  <a:schemeClr val="lt1"/>
                </a:solidFill>
              </a:defRPr>
            </a:lvl1pPr>
            <a:lvl2pPr lvl="1" algn="ctr">
              <a:spcBef>
                <a:spcPts val="0"/>
              </a:spcBef>
              <a:buClr>
                <a:schemeClr val="lt1"/>
              </a:buClr>
              <a:buSzPct val="100000"/>
              <a:defRPr sz="12000">
                <a:solidFill>
                  <a:schemeClr val="lt1"/>
                </a:solidFill>
              </a:defRPr>
            </a:lvl2pPr>
            <a:lvl3pPr lvl="2" algn="ctr">
              <a:spcBef>
                <a:spcPts val="0"/>
              </a:spcBef>
              <a:buClr>
                <a:schemeClr val="lt1"/>
              </a:buClr>
              <a:buSzPct val="100000"/>
              <a:defRPr sz="12000">
                <a:solidFill>
                  <a:schemeClr val="lt1"/>
                </a:solidFill>
              </a:defRPr>
            </a:lvl3pPr>
            <a:lvl4pPr lvl="3" algn="ctr">
              <a:spcBef>
                <a:spcPts val="0"/>
              </a:spcBef>
              <a:buClr>
                <a:schemeClr val="lt1"/>
              </a:buClr>
              <a:buSzPct val="100000"/>
              <a:defRPr sz="12000">
                <a:solidFill>
                  <a:schemeClr val="lt1"/>
                </a:solidFill>
              </a:defRPr>
            </a:lvl4pPr>
            <a:lvl5pPr lvl="4" algn="ctr">
              <a:spcBef>
                <a:spcPts val="0"/>
              </a:spcBef>
              <a:buClr>
                <a:schemeClr val="lt1"/>
              </a:buClr>
              <a:buSzPct val="100000"/>
              <a:defRPr sz="12000">
                <a:solidFill>
                  <a:schemeClr val="lt1"/>
                </a:solidFill>
              </a:defRPr>
            </a:lvl5pPr>
            <a:lvl6pPr lvl="5" algn="ctr">
              <a:spcBef>
                <a:spcPts val="0"/>
              </a:spcBef>
              <a:buClr>
                <a:schemeClr val="lt1"/>
              </a:buClr>
              <a:buSzPct val="100000"/>
              <a:defRPr sz="12000">
                <a:solidFill>
                  <a:schemeClr val="lt1"/>
                </a:solidFill>
              </a:defRPr>
            </a:lvl6pPr>
            <a:lvl7pPr lvl="6" algn="ctr">
              <a:spcBef>
                <a:spcPts val="0"/>
              </a:spcBef>
              <a:buClr>
                <a:schemeClr val="lt1"/>
              </a:buClr>
              <a:buSzPct val="100000"/>
              <a:defRPr sz="12000">
                <a:solidFill>
                  <a:schemeClr val="lt1"/>
                </a:solidFill>
              </a:defRPr>
            </a:lvl7pPr>
            <a:lvl8pPr lvl="7" algn="ctr">
              <a:spcBef>
                <a:spcPts val="0"/>
              </a:spcBef>
              <a:buClr>
                <a:schemeClr val="lt1"/>
              </a:buClr>
              <a:buSzPct val="100000"/>
              <a:defRPr sz="12000">
                <a:solidFill>
                  <a:schemeClr val="lt1"/>
                </a:solidFill>
              </a:defRPr>
            </a:lvl8pPr>
            <a:lvl9pPr lvl="8" algn="ctr">
              <a:spcBef>
                <a:spcPts val="0"/>
              </a:spcBef>
              <a:buClr>
                <a:schemeClr val="lt1"/>
              </a:buClr>
              <a:buSzPct val="100000"/>
              <a:defRPr sz="12000">
                <a:solidFill>
                  <a:schemeClr val="lt1"/>
                </a:solidFill>
              </a:defRPr>
            </a:lvl9pPr>
          </a:lstStyle>
          <a:p>
            <a:endParaRPr/>
          </a:p>
        </p:txBody>
      </p:sp>
      <p:sp>
        <p:nvSpPr>
          <p:cNvPr id="50" name="Shape 50"/>
          <p:cNvSpPr txBox="1">
            <a:spLocks noGrp="1"/>
          </p:cNvSpPr>
          <p:nvPr>
            <p:ph type="body" idx="1"/>
          </p:nvPr>
        </p:nvSpPr>
        <p:spPr>
          <a:xfrm>
            <a:off x="311700" y="3304625"/>
            <a:ext cx="8520600" cy="1300800"/>
          </a:xfrm>
          <a:prstGeom prst="rect">
            <a:avLst/>
          </a:prstGeom>
        </p:spPr>
        <p:txBody>
          <a:bodyPr lIns="91425" tIns="91425" rIns="91425" bIns="91425" anchor="t" anchorCtr="0"/>
          <a:lstStyle>
            <a:lvl1pPr lvl="0" algn="ctr">
              <a:spcBef>
                <a:spcPts val="0"/>
              </a:spcBef>
              <a:buClr>
                <a:schemeClr val="accent1"/>
              </a:buClr>
              <a:defRPr>
                <a:solidFill>
                  <a:schemeClr val="accent1"/>
                </a:solidFill>
              </a:defRPr>
            </a:lvl1pPr>
            <a:lvl2pPr lvl="1" algn="ctr">
              <a:spcBef>
                <a:spcPts val="0"/>
              </a:spcBef>
              <a:buClr>
                <a:schemeClr val="accent1"/>
              </a:buClr>
              <a:defRPr>
                <a:solidFill>
                  <a:schemeClr val="accent1"/>
                </a:solidFill>
              </a:defRPr>
            </a:lvl2pPr>
            <a:lvl3pPr lvl="2" algn="ctr">
              <a:spcBef>
                <a:spcPts val="0"/>
              </a:spcBef>
              <a:buClr>
                <a:schemeClr val="accent1"/>
              </a:buClr>
              <a:defRPr>
                <a:solidFill>
                  <a:schemeClr val="accent1"/>
                </a:solidFill>
              </a:defRPr>
            </a:lvl3pPr>
            <a:lvl4pPr lvl="3" algn="ctr">
              <a:spcBef>
                <a:spcPts val="0"/>
              </a:spcBef>
              <a:buClr>
                <a:schemeClr val="accent1"/>
              </a:buClr>
              <a:defRPr>
                <a:solidFill>
                  <a:schemeClr val="accent1"/>
                </a:solidFill>
              </a:defRPr>
            </a:lvl4pPr>
            <a:lvl5pPr lvl="4" algn="ctr">
              <a:spcBef>
                <a:spcPts val="0"/>
              </a:spcBef>
              <a:buClr>
                <a:schemeClr val="accent1"/>
              </a:buClr>
              <a:defRPr>
                <a:solidFill>
                  <a:schemeClr val="accent1"/>
                </a:solidFill>
              </a:defRPr>
            </a:lvl5pPr>
            <a:lvl6pPr lvl="5" algn="ctr">
              <a:spcBef>
                <a:spcPts val="0"/>
              </a:spcBef>
              <a:buClr>
                <a:schemeClr val="accent1"/>
              </a:buClr>
              <a:defRPr>
                <a:solidFill>
                  <a:schemeClr val="accent1"/>
                </a:solidFill>
              </a:defRPr>
            </a:lvl6pPr>
            <a:lvl7pPr lvl="6" algn="ctr">
              <a:spcBef>
                <a:spcPts val="0"/>
              </a:spcBef>
              <a:buClr>
                <a:schemeClr val="accent1"/>
              </a:buClr>
              <a:defRPr>
                <a:solidFill>
                  <a:schemeClr val="accent1"/>
                </a:solidFill>
              </a:defRPr>
            </a:lvl7pPr>
            <a:lvl8pPr lvl="7" algn="ctr">
              <a:spcBef>
                <a:spcPts val="0"/>
              </a:spcBef>
              <a:buClr>
                <a:schemeClr val="accent1"/>
              </a:buClr>
              <a:defRPr>
                <a:solidFill>
                  <a:schemeClr val="accent1"/>
                </a:solidFill>
              </a:defRPr>
            </a:lvl8pPr>
            <a:lvl9pPr lvl="8" algn="ctr">
              <a:spcBef>
                <a:spcPts val="0"/>
              </a:spcBef>
              <a:buClr>
                <a:schemeClr val="accent1"/>
              </a:buClr>
              <a:defRPr>
                <a:solidFill>
                  <a:schemeClr val="accent1"/>
                </a:solidFill>
              </a:defRPr>
            </a:lvl9pPr>
          </a:lstStyle>
          <a:p>
            <a:endParaRPr/>
          </a:p>
        </p:txBody>
      </p:sp>
      <p:sp>
        <p:nvSpPr>
          <p:cNvPr id="51" name="Shape 5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2"/>
        <p:cNvGrpSpPr/>
        <p:nvPr/>
      </p:nvGrpSpPr>
      <p:grpSpPr>
        <a:xfrm>
          <a:off x="0" y="0"/>
          <a:ext cx="0" cy="0"/>
          <a:chOff x="0" y="0"/>
          <a:chExt cx="0" cy="0"/>
        </a:xfrm>
      </p:grpSpPr>
      <p:sp>
        <p:nvSpPr>
          <p:cNvPr id="53" name="Shape 5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2802750" y="802500"/>
            <a:ext cx="3538500" cy="3538500"/>
          </a:xfrm>
          <a:prstGeom prst="rect">
            <a:avLst/>
          </a:prstGeom>
          <a:solidFill>
            <a:srgbClr val="FFFFFF"/>
          </a:solidFill>
        </p:spPr>
        <p:txBody>
          <a:bodyPr lIns="91425" tIns="91425" rIns="91425" bIns="91425" anchor="ctr"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8" name="Shape 18"/>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311700" y="292850"/>
            <a:ext cx="8520600" cy="8010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1" name="Shape 21"/>
          <p:cNvSpPr txBox="1">
            <a:spLocks noGrp="1"/>
          </p:cNvSpPr>
          <p:nvPr>
            <p:ph type="body" idx="1"/>
          </p:nvPr>
        </p:nvSpPr>
        <p:spPr>
          <a:xfrm>
            <a:off x="311700" y="1228675"/>
            <a:ext cx="8520600" cy="334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311700" y="292850"/>
            <a:ext cx="8520600" cy="8010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5" name="Shape 25"/>
          <p:cNvSpPr txBox="1">
            <a:spLocks noGrp="1"/>
          </p:cNvSpPr>
          <p:nvPr>
            <p:ph type="body" idx="1"/>
          </p:nvPr>
        </p:nvSpPr>
        <p:spPr>
          <a:xfrm>
            <a:off x="311700" y="1228675"/>
            <a:ext cx="3999900" cy="33402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6" name="Shape 26"/>
          <p:cNvSpPr txBox="1">
            <a:spLocks noGrp="1"/>
          </p:cNvSpPr>
          <p:nvPr>
            <p:ph type="body" idx="2"/>
          </p:nvPr>
        </p:nvSpPr>
        <p:spPr>
          <a:xfrm>
            <a:off x="4832400" y="1228675"/>
            <a:ext cx="3999900" cy="33402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04800" y="309350"/>
            <a:ext cx="8537700" cy="748200"/>
          </a:xfrm>
          <a:prstGeom prst="rect">
            <a:avLst/>
          </a:prstGeom>
        </p:spPr>
        <p:txBody>
          <a:bodyPr lIns="91425" tIns="91425" rIns="91425" bIns="91425" anchor="t" anchorCtr="0"/>
          <a:lstStyle>
            <a:lvl1pPr lvl="0">
              <a:spcBef>
                <a:spcPts val="0"/>
              </a:spcBef>
              <a:buSzPct val="100000"/>
              <a:defRPr sz="4000"/>
            </a:lvl1pPr>
            <a:lvl2pPr lvl="1">
              <a:spcBef>
                <a:spcPts val="0"/>
              </a:spcBef>
              <a:buSzPct val="100000"/>
              <a:defRPr sz="4000"/>
            </a:lvl2pPr>
            <a:lvl3pPr lvl="2">
              <a:spcBef>
                <a:spcPts val="0"/>
              </a:spcBef>
              <a:buSzPct val="100000"/>
              <a:defRPr sz="4000"/>
            </a:lvl3pPr>
            <a:lvl4pPr lvl="3">
              <a:spcBef>
                <a:spcPts val="0"/>
              </a:spcBef>
              <a:buSzPct val="100000"/>
              <a:defRPr sz="4000"/>
            </a:lvl4pPr>
            <a:lvl5pPr lvl="4">
              <a:spcBef>
                <a:spcPts val="0"/>
              </a:spcBef>
              <a:buSzPct val="100000"/>
              <a:defRPr sz="4000"/>
            </a:lvl5pPr>
            <a:lvl6pPr lvl="5">
              <a:spcBef>
                <a:spcPts val="0"/>
              </a:spcBef>
              <a:buSzPct val="100000"/>
              <a:defRPr sz="4000"/>
            </a:lvl6pPr>
            <a:lvl7pPr lvl="6">
              <a:spcBef>
                <a:spcPts val="0"/>
              </a:spcBef>
              <a:buSzPct val="100000"/>
              <a:defRPr sz="4000"/>
            </a:lvl7pPr>
            <a:lvl8pPr lvl="7">
              <a:spcBef>
                <a:spcPts val="0"/>
              </a:spcBef>
              <a:buSzPct val="100000"/>
              <a:defRPr sz="4000"/>
            </a:lvl8pPr>
            <a:lvl9pPr lvl="8">
              <a:spcBef>
                <a:spcPts val="0"/>
              </a:spcBef>
              <a:buSzPct val="100000"/>
              <a:defRPr sz="4000"/>
            </a:lvl9pPr>
          </a:lstStyle>
          <a:p>
            <a:endParaRPr/>
          </a:p>
        </p:txBody>
      </p:sp>
      <p:sp>
        <p:nvSpPr>
          <p:cNvPr id="30" name="Shape 3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a:endParaRPr/>
          </a:p>
        </p:txBody>
      </p:sp>
      <p:sp>
        <p:nvSpPr>
          <p:cNvPr id="33" name="Shape 33"/>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4"/>
        </a:solidFill>
        <a:effectLst/>
      </p:bgPr>
    </p:bg>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490250" y="526350"/>
            <a:ext cx="5618700" cy="4090800"/>
          </a:xfrm>
          <a:prstGeom prst="rect">
            <a:avLst/>
          </a:prstGeom>
        </p:spPr>
        <p:txBody>
          <a:bodyPr lIns="91425" tIns="91425" rIns="91425" bIns="91425" anchor="ctr" anchorCtr="0"/>
          <a:lstStyle>
            <a:lvl1pPr lvl="0">
              <a:spcBef>
                <a:spcPts val="0"/>
              </a:spcBef>
              <a:buClr>
                <a:schemeClr val="lt1"/>
              </a:buClr>
              <a:buSzPct val="100000"/>
              <a:defRPr sz="6000">
                <a:solidFill>
                  <a:schemeClr val="lt1"/>
                </a:solidFill>
              </a:defRPr>
            </a:lvl1pPr>
            <a:lvl2pPr lvl="1">
              <a:spcBef>
                <a:spcPts val="0"/>
              </a:spcBef>
              <a:buClr>
                <a:schemeClr val="lt1"/>
              </a:buClr>
              <a:buSzPct val="100000"/>
              <a:defRPr sz="6000">
                <a:solidFill>
                  <a:schemeClr val="lt1"/>
                </a:solidFill>
              </a:defRPr>
            </a:lvl2pPr>
            <a:lvl3pPr lvl="2">
              <a:spcBef>
                <a:spcPts val="0"/>
              </a:spcBef>
              <a:buClr>
                <a:schemeClr val="lt1"/>
              </a:buClr>
              <a:buSzPct val="100000"/>
              <a:defRPr sz="6000">
                <a:solidFill>
                  <a:schemeClr val="lt1"/>
                </a:solidFill>
              </a:defRPr>
            </a:lvl3pPr>
            <a:lvl4pPr lvl="3">
              <a:spcBef>
                <a:spcPts val="0"/>
              </a:spcBef>
              <a:buClr>
                <a:schemeClr val="lt1"/>
              </a:buClr>
              <a:buSzPct val="100000"/>
              <a:defRPr sz="6000">
                <a:solidFill>
                  <a:schemeClr val="lt1"/>
                </a:solidFill>
              </a:defRPr>
            </a:lvl4pPr>
            <a:lvl5pPr lvl="4">
              <a:spcBef>
                <a:spcPts val="0"/>
              </a:spcBef>
              <a:buClr>
                <a:schemeClr val="lt1"/>
              </a:buClr>
              <a:buSzPct val="100000"/>
              <a:defRPr sz="6000">
                <a:solidFill>
                  <a:schemeClr val="lt1"/>
                </a:solidFill>
              </a:defRPr>
            </a:lvl5pPr>
            <a:lvl6pPr lvl="5">
              <a:spcBef>
                <a:spcPts val="0"/>
              </a:spcBef>
              <a:buClr>
                <a:schemeClr val="lt1"/>
              </a:buClr>
              <a:buSzPct val="100000"/>
              <a:defRPr sz="6000">
                <a:solidFill>
                  <a:schemeClr val="lt1"/>
                </a:solidFill>
              </a:defRPr>
            </a:lvl6pPr>
            <a:lvl7pPr lvl="6">
              <a:spcBef>
                <a:spcPts val="0"/>
              </a:spcBef>
              <a:buClr>
                <a:schemeClr val="lt1"/>
              </a:buClr>
              <a:buSzPct val="100000"/>
              <a:defRPr sz="6000">
                <a:solidFill>
                  <a:schemeClr val="lt1"/>
                </a:solidFill>
              </a:defRPr>
            </a:lvl7pPr>
            <a:lvl8pPr lvl="7">
              <a:spcBef>
                <a:spcPts val="0"/>
              </a:spcBef>
              <a:buClr>
                <a:schemeClr val="lt1"/>
              </a:buClr>
              <a:buSzPct val="100000"/>
              <a:defRPr sz="6000">
                <a:solidFill>
                  <a:schemeClr val="lt1"/>
                </a:solidFill>
              </a:defRPr>
            </a:lvl8pPr>
            <a:lvl9pPr lvl="8">
              <a:spcBef>
                <a:spcPts val="0"/>
              </a:spcBef>
              <a:buClr>
                <a:schemeClr val="lt1"/>
              </a:buClr>
              <a:buSzPct val="100000"/>
              <a:defRPr sz="6000">
                <a:solidFill>
                  <a:schemeClr val="lt1"/>
                </a:solidFill>
              </a:defRPr>
            </a:lvl9pPr>
          </a:lstStyle>
          <a:p>
            <a:endParaRPr/>
          </a:p>
        </p:txBody>
      </p:sp>
      <p:sp>
        <p:nvSpPr>
          <p:cNvPr id="37" name="Shape 3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8"/>
        <p:cNvGrpSpPr/>
        <p:nvPr/>
      </p:nvGrpSpPr>
      <p:grpSpPr>
        <a:xfrm>
          <a:off x="0" y="0"/>
          <a:ext cx="0" cy="0"/>
          <a:chOff x="0" y="0"/>
          <a:chExt cx="0" cy="0"/>
        </a:xfrm>
      </p:grpSpPr>
      <p:sp>
        <p:nvSpPr>
          <p:cNvPr id="39" name="Shape 39"/>
          <p:cNvSpPr/>
          <p:nvPr/>
        </p:nvSpPr>
        <p:spPr>
          <a:xfrm>
            <a:off x="4572000" y="-25"/>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0" name="Shape 40"/>
          <p:cNvCxnSpPr/>
          <p:nvPr/>
        </p:nvCxnSpPr>
        <p:spPr>
          <a:xfrm>
            <a:off x="5029675" y="4495500"/>
            <a:ext cx="468300" cy="0"/>
          </a:xfrm>
          <a:prstGeom prst="straightConnector1">
            <a:avLst/>
          </a:prstGeom>
          <a:noFill/>
          <a:ln w="28575" cap="flat" cmpd="sng">
            <a:solidFill>
              <a:schemeClr val="lt1"/>
            </a:solidFill>
            <a:prstDash val="solid"/>
            <a:round/>
            <a:headEnd type="none" w="med" len="med"/>
            <a:tailEnd type="none" w="med" len="med"/>
          </a:ln>
        </p:spPr>
      </p:cxnSp>
      <p:sp>
        <p:nvSpPr>
          <p:cNvPr id="41" name="Shape 41"/>
          <p:cNvSpPr txBox="1">
            <a:spLocks noGrp="1"/>
          </p:cNvSpPr>
          <p:nvPr>
            <p:ph type="title"/>
          </p:nvPr>
        </p:nvSpPr>
        <p:spPr>
          <a:xfrm>
            <a:off x="265500" y="1081400"/>
            <a:ext cx="4045200" cy="1710300"/>
          </a:xfrm>
          <a:prstGeom prst="rect">
            <a:avLst/>
          </a:prstGeom>
        </p:spPr>
        <p:txBody>
          <a:bodyPr lIns="91425" tIns="91425" rIns="91425" bIns="91425" anchor="b" anchorCtr="0"/>
          <a:lstStyle>
            <a:lvl1pPr lvl="0" algn="ctr">
              <a:spcBef>
                <a:spcPts val="0"/>
              </a:spcBef>
              <a:buSzPct val="100000"/>
              <a:defRPr sz="5400"/>
            </a:lvl1pPr>
            <a:lvl2pPr lvl="1" algn="ctr">
              <a:spcBef>
                <a:spcPts val="0"/>
              </a:spcBef>
              <a:buSzPct val="100000"/>
              <a:defRPr sz="5400"/>
            </a:lvl2pPr>
            <a:lvl3pPr lvl="2" algn="ctr">
              <a:spcBef>
                <a:spcPts val="0"/>
              </a:spcBef>
              <a:buSzPct val="100000"/>
              <a:defRPr sz="5400"/>
            </a:lvl3pPr>
            <a:lvl4pPr lvl="3" algn="ctr">
              <a:spcBef>
                <a:spcPts val="0"/>
              </a:spcBef>
              <a:buSzPct val="100000"/>
              <a:defRPr sz="5400"/>
            </a:lvl4pPr>
            <a:lvl5pPr lvl="4" algn="ctr">
              <a:spcBef>
                <a:spcPts val="0"/>
              </a:spcBef>
              <a:buSzPct val="100000"/>
              <a:defRPr sz="5400"/>
            </a:lvl5pPr>
            <a:lvl6pPr lvl="5" algn="ctr">
              <a:spcBef>
                <a:spcPts val="0"/>
              </a:spcBef>
              <a:buSzPct val="100000"/>
              <a:defRPr sz="5400"/>
            </a:lvl6pPr>
            <a:lvl7pPr lvl="6" algn="ctr">
              <a:spcBef>
                <a:spcPts val="0"/>
              </a:spcBef>
              <a:buSzPct val="100000"/>
              <a:defRPr sz="5400"/>
            </a:lvl7pPr>
            <a:lvl8pPr lvl="7" algn="ctr">
              <a:spcBef>
                <a:spcPts val="0"/>
              </a:spcBef>
              <a:buSzPct val="100000"/>
              <a:defRPr sz="5400"/>
            </a:lvl8pPr>
            <a:lvl9pPr lvl="8" algn="ctr">
              <a:spcBef>
                <a:spcPts val="0"/>
              </a:spcBef>
              <a:buSzPct val="100000"/>
              <a:defRPr sz="5400"/>
            </a:lvl9pPr>
          </a:lstStyle>
          <a:p>
            <a:endParaRPr/>
          </a:p>
        </p:txBody>
      </p:sp>
      <p:sp>
        <p:nvSpPr>
          <p:cNvPr id="42" name="Shape 42"/>
          <p:cNvSpPr txBox="1">
            <a:spLocks noGrp="1"/>
          </p:cNvSpPr>
          <p:nvPr>
            <p:ph type="subTitle" idx="1"/>
          </p:nvPr>
        </p:nvSpPr>
        <p:spPr>
          <a:xfrm>
            <a:off x="265500" y="2845222"/>
            <a:ext cx="4045200" cy="1345500"/>
          </a:xfrm>
          <a:prstGeom prst="rect">
            <a:avLst/>
          </a:prstGeom>
        </p:spPr>
        <p:txBody>
          <a:bodyPr lIns="91425" tIns="91425" rIns="91425" bIns="91425" anchor="t" anchorCtr="0"/>
          <a:lstStyle>
            <a:lvl1pPr lvl="0" algn="ctr">
              <a:lnSpc>
                <a:spcPct val="100000"/>
              </a:lnSpc>
              <a:spcBef>
                <a:spcPts val="0"/>
              </a:spcBef>
              <a:spcAft>
                <a:spcPts val="0"/>
              </a:spcAft>
              <a:buNone/>
              <a:defRPr/>
            </a:lvl1pPr>
            <a:lvl2pPr lvl="1" algn="ctr">
              <a:lnSpc>
                <a:spcPct val="100000"/>
              </a:lnSpc>
              <a:spcBef>
                <a:spcPts val="0"/>
              </a:spcBef>
              <a:spcAft>
                <a:spcPts val="0"/>
              </a:spcAft>
              <a:buSzPct val="100000"/>
              <a:buNone/>
              <a:defRPr sz="1800"/>
            </a:lvl2pPr>
            <a:lvl3pPr lvl="2" algn="ctr">
              <a:lnSpc>
                <a:spcPct val="100000"/>
              </a:lnSpc>
              <a:spcBef>
                <a:spcPts val="0"/>
              </a:spcBef>
              <a:spcAft>
                <a:spcPts val="0"/>
              </a:spcAft>
              <a:buSzPct val="100000"/>
              <a:buNone/>
              <a:defRPr sz="1800"/>
            </a:lvl3pPr>
            <a:lvl4pPr lvl="3" algn="ctr">
              <a:lnSpc>
                <a:spcPct val="100000"/>
              </a:lnSpc>
              <a:spcBef>
                <a:spcPts val="0"/>
              </a:spcBef>
              <a:spcAft>
                <a:spcPts val="0"/>
              </a:spcAft>
              <a:buSzPct val="100000"/>
              <a:buNone/>
              <a:defRPr sz="1800"/>
            </a:lvl4pPr>
            <a:lvl5pPr lvl="4" algn="ctr">
              <a:lnSpc>
                <a:spcPct val="100000"/>
              </a:lnSpc>
              <a:spcBef>
                <a:spcPts val="0"/>
              </a:spcBef>
              <a:spcAft>
                <a:spcPts val="0"/>
              </a:spcAft>
              <a:buSzPct val="100000"/>
              <a:buNone/>
              <a:defRPr sz="1800"/>
            </a:lvl5pPr>
            <a:lvl6pPr lvl="5" algn="ctr">
              <a:lnSpc>
                <a:spcPct val="100000"/>
              </a:lnSpc>
              <a:spcBef>
                <a:spcPts val="0"/>
              </a:spcBef>
              <a:spcAft>
                <a:spcPts val="0"/>
              </a:spcAft>
              <a:buSzPct val="100000"/>
              <a:buNone/>
              <a:defRPr sz="1800"/>
            </a:lvl6pPr>
            <a:lvl7pPr lvl="6" algn="ctr">
              <a:lnSpc>
                <a:spcPct val="100000"/>
              </a:lnSpc>
              <a:spcBef>
                <a:spcPts val="0"/>
              </a:spcBef>
              <a:spcAft>
                <a:spcPts val="0"/>
              </a:spcAft>
              <a:buSzPct val="100000"/>
              <a:buNone/>
              <a:defRPr sz="1800"/>
            </a:lvl7pPr>
            <a:lvl8pPr lvl="7" algn="ctr">
              <a:lnSpc>
                <a:spcPct val="100000"/>
              </a:lnSpc>
              <a:spcBef>
                <a:spcPts val="0"/>
              </a:spcBef>
              <a:spcAft>
                <a:spcPts val="0"/>
              </a:spcAft>
              <a:buSzPct val="100000"/>
              <a:buNone/>
              <a:defRPr sz="1800"/>
            </a:lvl8pPr>
            <a:lvl9pPr lvl="8" algn="ctr">
              <a:lnSpc>
                <a:spcPct val="100000"/>
              </a:lnSpc>
              <a:spcBef>
                <a:spcPts val="0"/>
              </a:spcBef>
              <a:spcAft>
                <a:spcPts val="0"/>
              </a:spcAft>
              <a:buSzPct val="100000"/>
              <a:buNone/>
              <a:defRPr sz="1800"/>
            </a:lvl9pPr>
          </a:lstStyle>
          <a:p>
            <a:endParaRPr/>
          </a:p>
        </p:txBody>
      </p:sp>
      <p:sp>
        <p:nvSpPr>
          <p:cNvPr id="43" name="Shape 43"/>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accent1"/>
              </a:buClr>
              <a:defRPr>
                <a:solidFill>
                  <a:schemeClr val="accent1"/>
                </a:solidFill>
              </a:defRPr>
            </a:lvl1pPr>
            <a:lvl2pPr lvl="1">
              <a:spcBef>
                <a:spcPts val="0"/>
              </a:spcBef>
              <a:buClr>
                <a:schemeClr val="accent1"/>
              </a:buClr>
              <a:defRPr>
                <a:solidFill>
                  <a:schemeClr val="accent1"/>
                </a:solidFill>
              </a:defRPr>
            </a:lvl2pPr>
            <a:lvl3pPr lvl="2">
              <a:spcBef>
                <a:spcPts val="0"/>
              </a:spcBef>
              <a:buClr>
                <a:schemeClr val="accent1"/>
              </a:buClr>
              <a:defRPr>
                <a:solidFill>
                  <a:schemeClr val="accent1"/>
                </a:solidFill>
              </a:defRPr>
            </a:lvl3pPr>
            <a:lvl4pPr lvl="3">
              <a:spcBef>
                <a:spcPts val="0"/>
              </a:spcBef>
              <a:buClr>
                <a:schemeClr val="accent1"/>
              </a:buClr>
              <a:defRPr>
                <a:solidFill>
                  <a:schemeClr val="accent1"/>
                </a:solidFill>
              </a:defRPr>
            </a:lvl4pPr>
            <a:lvl5pPr lvl="4">
              <a:spcBef>
                <a:spcPts val="0"/>
              </a:spcBef>
              <a:buClr>
                <a:schemeClr val="accent1"/>
              </a:buClr>
              <a:defRPr>
                <a:solidFill>
                  <a:schemeClr val="accent1"/>
                </a:solidFill>
              </a:defRPr>
            </a:lvl5pPr>
            <a:lvl6pPr lvl="5">
              <a:spcBef>
                <a:spcPts val="0"/>
              </a:spcBef>
              <a:buClr>
                <a:schemeClr val="accent1"/>
              </a:buClr>
              <a:defRPr>
                <a:solidFill>
                  <a:schemeClr val="accent1"/>
                </a:solidFill>
              </a:defRPr>
            </a:lvl6pPr>
            <a:lvl7pPr lvl="6">
              <a:spcBef>
                <a:spcPts val="0"/>
              </a:spcBef>
              <a:buClr>
                <a:schemeClr val="accent1"/>
              </a:buClr>
              <a:defRPr>
                <a:solidFill>
                  <a:schemeClr val="accent1"/>
                </a:solidFill>
              </a:defRPr>
            </a:lvl7pPr>
            <a:lvl8pPr lvl="7">
              <a:spcBef>
                <a:spcPts val="0"/>
              </a:spcBef>
              <a:buClr>
                <a:schemeClr val="accent1"/>
              </a:buClr>
              <a:defRPr>
                <a:solidFill>
                  <a:schemeClr val="accent1"/>
                </a:solidFill>
              </a:defRPr>
            </a:lvl8pPr>
            <a:lvl9pPr lvl="8">
              <a:spcBef>
                <a:spcPts val="0"/>
              </a:spcBef>
              <a:buClr>
                <a:schemeClr val="accent1"/>
              </a:buClr>
              <a:defRPr>
                <a:solidFill>
                  <a:schemeClr val="accent1"/>
                </a:solidFill>
              </a:defRPr>
            </a:lvl9pPr>
          </a:lstStyle>
          <a:p>
            <a:endParaRPr/>
          </a:p>
        </p:txBody>
      </p:sp>
      <p:sp>
        <p:nvSpPr>
          <p:cNvPr id="44" name="Shape 4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5"/>
        <p:cNvGrpSpPr/>
        <p:nvPr/>
      </p:nvGrpSpPr>
      <p:grpSpPr>
        <a:xfrm>
          <a:off x="0" y="0"/>
          <a:ext cx="0" cy="0"/>
          <a:chOff x="0" y="0"/>
          <a:chExt cx="0" cy="0"/>
        </a:xfrm>
      </p:grpSpPr>
      <p:sp>
        <p:nvSpPr>
          <p:cNvPr id="46" name="Shape 46"/>
          <p:cNvSpPr txBox="1">
            <a:spLocks noGrp="1"/>
          </p:cNvSpPr>
          <p:nvPr>
            <p:ph type="body" idx="1"/>
          </p:nvPr>
        </p:nvSpPr>
        <p:spPr>
          <a:xfrm>
            <a:off x="319500" y="4230575"/>
            <a:ext cx="5998800" cy="598800"/>
          </a:xfrm>
          <a:prstGeom prst="rect">
            <a:avLst/>
          </a:prstGeom>
        </p:spPr>
        <p:txBody>
          <a:bodyPr lIns="91425" tIns="91425" rIns="91425" bIns="91425" anchor="ctr" anchorCtr="0"/>
          <a:lstStyle>
            <a:lvl1pPr lvl="0">
              <a:lnSpc>
                <a:spcPct val="100000"/>
              </a:lnSpc>
              <a:spcBef>
                <a:spcPts val="0"/>
              </a:spcBef>
              <a:spcAft>
                <a:spcPts val="0"/>
              </a:spcAft>
              <a:buClr>
                <a:schemeClr val="accent1"/>
              </a:buClr>
              <a:buSzPct val="100000"/>
              <a:buFont typeface="Amatic SC"/>
              <a:buNone/>
              <a:defRPr sz="2400" b="1">
                <a:solidFill>
                  <a:schemeClr val="accent1"/>
                </a:solidFill>
                <a:latin typeface="Amatic SC"/>
                <a:ea typeface="Amatic SC"/>
                <a:cs typeface="Amatic SC"/>
                <a:sym typeface="Amatic SC"/>
              </a:defRPr>
            </a:lvl1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292850"/>
            <a:ext cx="8520600" cy="801000"/>
          </a:xfrm>
          <a:prstGeom prst="rect">
            <a:avLst/>
          </a:prstGeom>
          <a:noFill/>
          <a:ln>
            <a:noFill/>
          </a:ln>
        </p:spPr>
        <p:txBody>
          <a:bodyPr lIns="91425" tIns="91425" rIns="91425" bIns="91425" anchor="t" anchorCtr="0"/>
          <a:lstStyle>
            <a:lvl1pPr lvl="0">
              <a:spcBef>
                <a:spcPts val="0"/>
              </a:spcBef>
              <a:buClr>
                <a:schemeClr val="accent1"/>
              </a:buClr>
              <a:buSzPct val="100000"/>
              <a:buFont typeface="Amatic SC"/>
              <a:buNone/>
              <a:defRPr sz="4200" b="1">
                <a:solidFill>
                  <a:schemeClr val="accent1"/>
                </a:solidFill>
                <a:latin typeface="Amatic SC"/>
                <a:ea typeface="Amatic SC"/>
                <a:cs typeface="Amatic SC"/>
                <a:sym typeface="Amatic SC"/>
              </a:defRPr>
            </a:lvl1pPr>
            <a:lvl2pPr lvl="1">
              <a:spcBef>
                <a:spcPts val="0"/>
              </a:spcBef>
              <a:buClr>
                <a:schemeClr val="accent1"/>
              </a:buClr>
              <a:buSzPct val="100000"/>
              <a:buFont typeface="Amatic SC"/>
              <a:buNone/>
              <a:defRPr sz="4200" b="1">
                <a:solidFill>
                  <a:schemeClr val="accent1"/>
                </a:solidFill>
                <a:latin typeface="Amatic SC"/>
                <a:ea typeface="Amatic SC"/>
                <a:cs typeface="Amatic SC"/>
                <a:sym typeface="Amatic SC"/>
              </a:defRPr>
            </a:lvl2pPr>
            <a:lvl3pPr lvl="2">
              <a:spcBef>
                <a:spcPts val="0"/>
              </a:spcBef>
              <a:buClr>
                <a:schemeClr val="accent1"/>
              </a:buClr>
              <a:buSzPct val="100000"/>
              <a:buFont typeface="Amatic SC"/>
              <a:buNone/>
              <a:defRPr sz="4200" b="1">
                <a:solidFill>
                  <a:schemeClr val="accent1"/>
                </a:solidFill>
                <a:latin typeface="Amatic SC"/>
                <a:ea typeface="Amatic SC"/>
                <a:cs typeface="Amatic SC"/>
                <a:sym typeface="Amatic SC"/>
              </a:defRPr>
            </a:lvl3pPr>
            <a:lvl4pPr lvl="3">
              <a:spcBef>
                <a:spcPts val="0"/>
              </a:spcBef>
              <a:buClr>
                <a:schemeClr val="accent1"/>
              </a:buClr>
              <a:buSzPct val="100000"/>
              <a:buFont typeface="Amatic SC"/>
              <a:buNone/>
              <a:defRPr sz="4200" b="1">
                <a:solidFill>
                  <a:schemeClr val="accent1"/>
                </a:solidFill>
                <a:latin typeface="Amatic SC"/>
                <a:ea typeface="Amatic SC"/>
                <a:cs typeface="Amatic SC"/>
                <a:sym typeface="Amatic SC"/>
              </a:defRPr>
            </a:lvl4pPr>
            <a:lvl5pPr lvl="4">
              <a:spcBef>
                <a:spcPts val="0"/>
              </a:spcBef>
              <a:buClr>
                <a:schemeClr val="accent1"/>
              </a:buClr>
              <a:buSzPct val="100000"/>
              <a:buFont typeface="Amatic SC"/>
              <a:buNone/>
              <a:defRPr sz="4200" b="1">
                <a:solidFill>
                  <a:schemeClr val="accent1"/>
                </a:solidFill>
                <a:latin typeface="Amatic SC"/>
                <a:ea typeface="Amatic SC"/>
                <a:cs typeface="Amatic SC"/>
                <a:sym typeface="Amatic SC"/>
              </a:defRPr>
            </a:lvl5pPr>
            <a:lvl6pPr lvl="5">
              <a:spcBef>
                <a:spcPts val="0"/>
              </a:spcBef>
              <a:buClr>
                <a:schemeClr val="accent1"/>
              </a:buClr>
              <a:buSzPct val="100000"/>
              <a:buFont typeface="Amatic SC"/>
              <a:buNone/>
              <a:defRPr sz="4200" b="1">
                <a:solidFill>
                  <a:schemeClr val="accent1"/>
                </a:solidFill>
                <a:latin typeface="Amatic SC"/>
                <a:ea typeface="Amatic SC"/>
                <a:cs typeface="Amatic SC"/>
                <a:sym typeface="Amatic SC"/>
              </a:defRPr>
            </a:lvl6pPr>
            <a:lvl7pPr lvl="6">
              <a:spcBef>
                <a:spcPts val="0"/>
              </a:spcBef>
              <a:buClr>
                <a:schemeClr val="accent1"/>
              </a:buClr>
              <a:buSzPct val="100000"/>
              <a:buFont typeface="Amatic SC"/>
              <a:buNone/>
              <a:defRPr sz="4200" b="1">
                <a:solidFill>
                  <a:schemeClr val="accent1"/>
                </a:solidFill>
                <a:latin typeface="Amatic SC"/>
                <a:ea typeface="Amatic SC"/>
                <a:cs typeface="Amatic SC"/>
                <a:sym typeface="Amatic SC"/>
              </a:defRPr>
            </a:lvl7pPr>
            <a:lvl8pPr lvl="7">
              <a:spcBef>
                <a:spcPts val="0"/>
              </a:spcBef>
              <a:buClr>
                <a:schemeClr val="accent1"/>
              </a:buClr>
              <a:buSzPct val="100000"/>
              <a:buFont typeface="Amatic SC"/>
              <a:buNone/>
              <a:defRPr sz="4200" b="1">
                <a:solidFill>
                  <a:schemeClr val="accent1"/>
                </a:solidFill>
                <a:latin typeface="Amatic SC"/>
                <a:ea typeface="Amatic SC"/>
                <a:cs typeface="Amatic SC"/>
                <a:sym typeface="Amatic SC"/>
              </a:defRPr>
            </a:lvl8pPr>
            <a:lvl9pPr lvl="8">
              <a:spcBef>
                <a:spcPts val="0"/>
              </a:spcBef>
              <a:buClr>
                <a:schemeClr val="accent1"/>
              </a:buClr>
              <a:buSzPct val="100000"/>
              <a:buFont typeface="Amatic SC"/>
              <a:buNone/>
              <a:defRPr sz="4200" b="1">
                <a:solidFill>
                  <a:schemeClr val="accent1"/>
                </a:solidFill>
                <a:latin typeface="Amatic SC"/>
                <a:ea typeface="Amatic SC"/>
                <a:cs typeface="Amatic SC"/>
                <a:sym typeface="Amatic SC"/>
              </a:defRPr>
            </a:lvl9pPr>
          </a:lstStyle>
          <a:p>
            <a:endParaRPr/>
          </a:p>
        </p:txBody>
      </p:sp>
      <p:sp>
        <p:nvSpPr>
          <p:cNvPr id="7" name="Shape 7"/>
          <p:cNvSpPr txBox="1">
            <a:spLocks noGrp="1"/>
          </p:cNvSpPr>
          <p:nvPr>
            <p:ph type="body" idx="1"/>
          </p:nvPr>
        </p:nvSpPr>
        <p:spPr>
          <a:xfrm>
            <a:off x="311700" y="1228675"/>
            <a:ext cx="8520600" cy="33402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Source Code Pro"/>
              <a:defRPr sz="1800">
                <a:solidFill>
                  <a:schemeClr val="dk2"/>
                </a:solidFill>
                <a:latin typeface="Source Code Pro"/>
                <a:ea typeface="Source Code Pro"/>
                <a:cs typeface="Source Code Pro"/>
                <a:sym typeface="Source Code Pro"/>
              </a:defRPr>
            </a:lvl1pPr>
            <a:lvl2pPr lvl="1">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2pPr>
            <a:lvl3pPr lvl="2">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3pPr>
            <a:lvl4pPr lvl="3">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4pPr>
            <a:lvl5pPr lvl="4">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5pPr>
            <a:lvl6pPr lvl="5">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6pPr>
            <a:lvl7pPr lvl="6">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7pPr>
            <a:lvl8pPr lvl="7">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8pPr>
            <a:lvl9pPr lvl="8">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accent1"/>
                </a:solidFill>
                <a:latin typeface="Source Code Pro"/>
                <a:ea typeface="Source Code Pro"/>
                <a:cs typeface="Source Code Pro"/>
                <a:sym typeface="Source Code Pro"/>
              </a:rPr>
              <a:t>‹#›</a:t>
            </a:fld>
            <a:endParaRPr lang="en" sz="1000">
              <a:solidFill>
                <a:schemeClr val="accent1"/>
              </a:solidFill>
              <a:latin typeface="Source Code Pro"/>
              <a:ea typeface="Source Code Pro"/>
              <a:cs typeface="Source Code Pro"/>
              <a:sym typeface="Source Code Pro"/>
            </a:endParaRPr>
          </a:p>
        </p:txBody>
      </p:sp>
      <p:pic>
        <p:nvPicPr>
          <p:cNvPr id="9" name="Shape 9"/>
          <p:cNvPicPr preferRelativeResize="0"/>
          <p:nvPr/>
        </p:nvPicPr>
        <p:blipFill>
          <a:blip r:embed="rId13">
            <a:alphaModFix/>
          </a:blip>
          <a:stretch>
            <a:fillRect/>
          </a:stretch>
        </p:blipFill>
        <p:spPr>
          <a:xfrm>
            <a:off x="1380325" y="4569025"/>
            <a:ext cx="1905000" cy="495300"/>
          </a:xfrm>
          <a:prstGeom prst="rect">
            <a:avLst/>
          </a:prstGeom>
          <a:noFill/>
          <a:ln>
            <a:noFill/>
          </a:ln>
        </p:spPr>
      </p:pic>
      <p:pic>
        <p:nvPicPr>
          <p:cNvPr id="10" name="Shape 10"/>
          <p:cNvPicPr preferRelativeResize="0"/>
          <p:nvPr/>
        </p:nvPicPr>
        <p:blipFill>
          <a:blip r:embed="rId14">
            <a:alphaModFix/>
          </a:blip>
          <a:stretch>
            <a:fillRect/>
          </a:stretch>
        </p:blipFill>
        <p:spPr>
          <a:xfrm>
            <a:off x="51100" y="4530324"/>
            <a:ext cx="1246451" cy="5727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comments" Target="../comments/commen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comments" Target="../comments/comment4.xml"/><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comments" Target="../comments/comment5.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comments" Target="../comments/comment6.xml"/><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comments" Target="../comments/comment7.xml"/><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comments" Target="../comments/commen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comments" Target="../comments/commen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comments" Target="../comments/commen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Shape 58"/>
          <p:cNvSpPr txBox="1">
            <a:spLocks noGrp="1"/>
          </p:cNvSpPr>
          <p:nvPr>
            <p:ph type="ctrTitle"/>
          </p:nvPr>
        </p:nvSpPr>
        <p:spPr>
          <a:xfrm>
            <a:off x="311700" y="392150"/>
            <a:ext cx="8520600" cy="1909725"/>
          </a:xfrm>
          <a:prstGeom prst="rect">
            <a:avLst/>
          </a:prstGeom>
        </p:spPr>
        <p:txBody>
          <a:bodyPr lIns="91425" tIns="91425" rIns="91425" bIns="91425" anchor="ctr" anchorCtr="0">
            <a:noAutofit/>
          </a:bodyPr>
          <a:lstStyle/>
          <a:p>
            <a:pPr lvl="0">
              <a:spcBef>
                <a:spcPts val="0"/>
              </a:spcBef>
              <a:buNone/>
            </a:pPr>
            <a:r>
              <a:rPr lang="en" sz="2800" dirty="0">
                <a:solidFill>
                  <a:srgbClr val="222222"/>
                </a:solidFill>
                <a:highlight>
                  <a:srgbClr val="FFFFFF"/>
                </a:highlight>
                <a:latin typeface="Calibri"/>
                <a:cs typeface="Calibri"/>
              </a:rPr>
              <a:t>Measuring Gameplay Affordances of User-Generated Content in an Educational Game</a:t>
            </a:r>
          </a:p>
        </p:txBody>
      </p:sp>
      <p:sp>
        <p:nvSpPr>
          <p:cNvPr id="59" name="Shape 59"/>
          <p:cNvSpPr txBox="1">
            <a:spLocks noGrp="1"/>
          </p:cNvSpPr>
          <p:nvPr>
            <p:ph type="subTitle" idx="1"/>
          </p:nvPr>
        </p:nvSpPr>
        <p:spPr>
          <a:xfrm>
            <a:off x="530050" y="2412225"/>
            <a:ext cx="4264200" cy="792600"/>
          </a:xfrm>
          <a:prstGeom prst="rect">
            <a:avLst/>
          </a:prstGeom>
        </p:spPr>
        <p:txBody>
          <a:bodyPr lIns="91425" tIns="91425" rIns="91425" bIns="91425" anchor="ctr" anchorCtr="0">
            <a:noAutofit/>
          </a:bodyPr>
          <a:lstStyle/>
          <a:p>
            <a:pPr lvl="0">
              <a:spcBef>
                <a:spcPts val="0"/>
              </a:spcBef>
              <a:buNone/>
            </a:pPr>
            <a:r>
              <a:rPr lang="en" sz="1800" b="0" dirty="0"/>
              <a:t>Andrew Hicks, Zhongxiu “Aurora” Liu, Tiffany Barnes</a:t>
            </a:r>
          </a:p>
          <a:p>
            <a:pPr lvl="0">
              <a:spcBef>
                <a:spcPts val="0"/>
              </a:spcBef>
              <a:buNone/>
            </a:pPr>
            <a:r>
              <a:rPr lang="en" sz="1800" b="0" dirty="0"/>
              <a:t>North Carolina State University</a:t>
            </a:r>
          </a:p>
          <a:p>
            <a:pPr lvl="0">
              <a:spcBef>
                <a:spcPts val="0"/>
              </a:spcBef>
              <a:buNone/>
            </a:pPr>
            <a:endParaRPr dirty="0"/>
          </a:p>
        </p:txBody>
      </p:sp>
      <p:sp>
        <p:nvSpPr>
          <p:cNvPr id="60" name="Shape 60"/>
          <p:cNvSpPr txBox="1">
            <a:spLocks noGrp="1"/>
          </p:cNvSpPr>
          <p:nvPr>
            <p:ph type="subTitle" idx="1"/>
          </p:nvPr>
        </p:nvSpPr>
        <p:spPr>
          <a:xfrm>
            <a:off x="4879800" y="2299950"/>
            <a:ext cx="4264200" cy="792600"/>
          </a:xfrm>
          <a:prstGeom prst="rect">
            <a:avLst/>
          </a:prstGeom>
        </p:spPr>
        <p:txBody>
          <a:bodyPr lIns="91425" tIns="91425" rIns="91425" bIns="91425" anchor="ctr" anchorCtr="0">
            <a:noAutofit/>
          </a:bodyPr>
          <a:lstStyle/>
          <a:p>
            <a:pPr lvl="0" rtl="0">
              <a:spcBef>
                <a:spcPts val="0"/>
              </a:spcBef>
              <a:buNone/>
            </a:pPr>
            <a:r>
              <a:rPr lang="en" sz="1800" b="0" dirty="0"/>
              <a:t>Michael Eagle</a:t>
            </a:r>
          </a:p>
          <a:p>
            <a:pPr lvl="0" rtl="0">
              <a:spcBef>
                <a:spcPts val="0"/>
              </a:spcBef>
              <a:buNone/>
            </a:pPr>
            <a:r>
              <a:rPr lang="en" sz="1800" b="0" dirty="0"/>
              <a:t>Carnegie-Mellon University</a:t>
            </a:r>
          </a:p>
          <a:p>
            <a:pPr lvl="0" rtl="0">
              <a:spcBef>
                <a:spcPts val="0"/>
              </a:spcBef>
              <a:buNone/>
            </a:pPr>
            <a:endParaRPr dirty="0"/>
          </a:p>
        </p:txBody>
      </p:sp>
      <p:pic>
        <p:nvPicPr>
          <p:cNvPr id="2" name="Picture 1" descr="Screen Shot 2016-06-30 at 3.40.1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1274" y="3396478"/>
            <a:ext cx="1274763" cy="1228044"/>
          </a:xfrm>
          <a:prstGeom prst="rect">
            <a:avLst/>
          </a:prstGeom>
        </p:spPr>
      </p:pic>
      <p:pic>
        <p:nvPicPr>
          <p:cNvPr id="3" name="Picture 2" descr="Screen Shot 2016-06-30 at 3.39.59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841" y="3396479"/>
            <a:ext cx="1325729" cy="1228044"/>
          </a:xfrm>
          <a:prstGeom prst="rect">
            <a:avLst/>
          </a:prstGeom>
        </p:spPr>
      </p:pic>
      <p:pic>
        <p:nvPicPr>
          <p:cNvPr id="4" name="Picture 3" descr="headsho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90570" y="3396479"/>
            <a:ext cx="1260704" cy="1228044"/>
          </a:xfrm>
          <a:prstGeom prst="rect">
            <a:avLst/>
          </a:prstGeom>
        </p:spPr>
      </p:pic>
      <p:pic>
        <p:nvPicPr>
          <p:cNvPr id="5" name="Picture 4" descr="Screen Shot 2016-06-30 at 3.40.08 PM.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40537" y="3396479"/>
            <a:ext cx="1383399" cy="1228044"/>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smtClean="0">
                <a:latin typeface="Calibri"/>
                <a:cs typeface="Calibri"/>
              </a:rPr>
              <a:t>Wh</a:t>
            </a:r>
            <a:r>
              <a:rPr lang="en-US" sz="2800" dirty="0" smtClean="0">
                <a:latin typeface="Calibri"/>
                <a:cs typeface="Calibri"/>
              </a:rPr>
              <a:t>y</a:t>
            </a:r>
            <a:r>
              <a:rPr lang="en" sz="2800" dirty="0" smtClean="0">
                <a:latin typeface="Calibri"/>
                <a:cs typeface="Calibri"/>
              </a:rPr>
              <a:t>? – </a:t>
            </a:r>
            <a:r>
              <a:rPr lang="en" sz="2800" dirty="0">
                <a:latin typeface="Calibri"/>
                <a:cs typeface="Calibri"/>
              </a:rPr>
              <a:t>to </a:t>
            </a:r>
            <a:r>
              <a:rPr lang="en-US" sz="2800" dirty="0" smtClean="0">
                <a:latin typeface="Calibri"/>
                <a:cs typeface="Calibri"/>
              </a:rPr>
              <a:t>B</a:t>
            </a:r>
            <a:r>
              <a:rPr lang="en" sz="2800" dirty="0" smtClean="0">
                <a:latin typeface="Calibri"/>
                <a:cs typeface="Calibri"/>
              </a:rPr>
              <a:t>roaden </a:t>
            </a:r>
            <a:r>
              <a:rPr lang="en-US" sz="2800" dirty="0">
                <a:latin typeface="Calibri"/>
                <a:cs typeface="Calibri"/>
              </a:rPr>
              <a:t>E</a:t>
            </a:r>
            <a:r>
              <a:rPr lang="en" sz="2800" dirty="0" smtClean="0">
                <a:latin typeface="Calibri"/>
                <a:cs typeface="Calibri"/>
              </a:rPr>
              <a:t>ngagement</a:t>
            </a:r>
            <a:endParaRPr lang="en" sz="2800" dirty="0">
              <a:latin typeface="Calibri"/>
              <a:cs typeface="Calibri"/>
            </a:endParaRPr>
          </a:p>
        </p:txBody>
      </p:sp>
      <p:sp>
        <p:nvSpPr>
          <p:cNvPr id="131" name="Shape 131"/>
          <p:cNvSpPr txBox="1">
            <a:spLocks noGrp="1"/>
          </p:cNvSpPr>
          <p:nvPr>
            <p:ph type="body" idx="1"/>
          </p:nvPr>
        </p:nvSpPr>
        <p:spPr>
          <a:xfrm>
            <a:off x="311700" y="1317625"/>
            <a:ext cx="8520600" cy="3251250"/>
          </a:xfrm>
          <a:prstGeom prst="rect">
            <a:avLst/>
          </a:prstGeom>
        </p:spPr>
        <p:txBody>
          <a:bodyPr lIns="91425" tIns="91425" rIns="91425" bIns="91425" anchor="t" anchorCtr="0">
            <a:noAutofit/>
          </a:bodyPr>
          <a:lstStyle/>
          <a:p>
            <a:pPr lvl="0" rtl="0">
              <a:spcBef>
                <a:spcPts val="0"/>
              </a:spcBef>
              <a:buNone/>
            </a:pPr>
            <a:r>
              <a:rPr lang="en" dirty="0" smtClean="0">
                <a:solidFill>
                  <a:srgbClr val="212121"/>
                </a:solidFill>
              </a:rPr>
              <a:t>Designing </a:t>
            </a:r>
            <a:r>
              <a:rPr lang="en" dirty="0">
                <a:solidFill>
                  <a:srgbClr val="212121"/>
                </a:solidFill>
              </a:rPr>
              <a:t>a problem </a:t>
            </a:r>
            <a:r>
              <a:rPr lang="en" dirty="0" smtClean="0">
                <a:solidFill>
                  <a:srgbClr val="212121"/>
                </a:solidFill>
              </a:rPr>
              <a:t>is </a:t>
            </a:r>
            <a:r>
              <a:rPr lang="en" dirty="0">
                <a:solidFill>
                  <a:srgbClr val="212121"/>
                </a:solidFill>
              </a:rPr>
              <a:t>a self-directed </a:t>
            </a:r>
            <a:r>
              <a:rPr lang="en" dirty="0" smtClean="0">
                <a:solidFill>
                  <a:srgbClr val="212121"/>
                </a:solidFill>
              </a:rPr>
              <a:t>behavior</a:t>
            </a:r>
            <a:r>
              <a:rPr lang="en-US" dirty="0" smtClean="0">
                <a:solidFill>
                  <a:srgbClr val="212121"/>
                </a:solidFill>
              </a:rPr>
              <a:t>,</a:t>
            </a:r>
            <a:r>
              <a:rPr lang="en" dirty="0" smtClean="0">
                <a:solidFill>
                  <a:srgbClr val="212121"/>
                </a:solidFill>
              </a:rPr>
              <a:t> </a:t>
            </a:r>
            <a:r>
              <a:rPr lang="en" dirty="0">
                <a:solidFill>
                  <a:srgbClr val="212121"/>
                </a:solidFill>
              </a:rPr>
              <a:t>with self-selected goals </a:t>
            </a:r>
            <a:endParaRPr lang="en-US" dirty="0" smtClean="0">
              <a:solidFill>
                <a:srgbClr val="212121"/>
              </a:solidFill>
            </a:endParaRPr>
          </a:p>
          <a:p>
            <a:pPr lvl="0"/>
            <a:r>
              <a:rPr lang="en" dirty="0" smtClean="0">
                <a:solidFill>
                  <a:srgbClr val="000000"/>
                </a:solidFill>
              </a:rPr>
              <a:t>Thi</a:t>
            </a:r>
            <a:r>
              <a:rPr lang="en-US" dirty="0" smtClean="0">
                <a:solidFill>
                  <a:srgbClr val="000000"/>
                </a:solidFill>
              </a:rPr>
              <a:t>s </a:t>
            </a:r>
            <a:r>
              <a:rPr lang="en" dirty="0" smtClean="0">
                <a:solidFill>
                  <a:srgbClr val="000000"/>
                </a:solidFill>
              </a:rPr>
              <a:t>type </a:t>
            </a:r>
            <a:r>
              <a:rPr lang="en" dirty="0">
                <a:solidFill>
                  <a:srgbClr val="000000"/>
                </a:solidFill>
              </a:rPr>
              <a:t>of play will engage players of different </a:t>
            </a:r>
            <a:r>
              <a:rPr lang="en" dirty="0" smtClean="0">
                <a:solidFill>
                  <a:srgbClr val="000000"/>
                </a:solidFill>
              </a:rPr>
              <a:t>types</a:t>
            </a:r>
            <a:r>
              <a:rPr lang="en-US" dirty="0" smtClean="0">
                <a:solidFill>
                  <a:srgbClr val="000000"/>
                </a:solidFill>
              </a:rPr>
              <a:t>, where many traditional games fail short </a:t>
            </a:r>
            <a:r>
              <a:rPr lang="en-US" sz="1400" dirty="0" smtClean="0">
                <a:solidFill>
                  <a:srgbClr val="000000"/>
                </a:solidFill>
              </a:rPr>
              <a:t>(Greenberg et al., 2010; </a:t>
            </a:r>
            <a:r>
              <a:rPr lang="en-US" sz="1400" dirty="0" err="1" smtClean="0">
                <a:solidFill>
                  <a:srgbClr val="000000"/>
                </a:solidFill>
              </a:rPr>
              <a:t>Bourgonjon</a:t>
            </a:r>
            <a:r>
              <a:rPr lang="en-US" sz="1400" dirty="0" smtClean="0">
                <a:solidFill>
                  <a:srgbClr val="000000"/>
                </a:solidFill>
              </a:rPr>
              <a:t> et al., 2010)</a:t>
            </a:r>
            <a:endParaRPr lang="en-US" sz="1400" dirty="0" smtClean="0">
              <a:solidFill>
                <a:srgbClr val="212121"/>
              </a:solidFill>
            </a:endParaRPr>
          </a:p>
          <a:p>
            <a:pPr lvl="0" rtl="0">
              <a:spcBef>
                <a:spcPts val="0"/>
              </a:spcBef>
              <a:buNone/>
            </a:pPr>
            <a:r>
              <a:rPr lang="en-US" b="1" dirty="0" smtClean="0">
                <a:solidFill>
                  <a:srgbClr val="212121"/>
                </a:solidFill>
              </a:rPr>
              <a:t>Engaging different user types is important in educational game</a:t>
            </a:r>
            <a:endParaRPr b="1" dirty="0"/>
          </a:p>
        </p:txBody>
      </p:sp>
      <p:sp>
        <p:nvSpPr>
          <p:cNvPr id="5" name="TextBox 4"/>
          <p:cNvSpPr txBox="1"/>
          <p:nvPr/>
        </p:nvSpPr>
        <p:spPr>
          <a:xfrm>
            <a:off x="8326638" y="4774168"/>
            <a:ext cx="684578" cy="307777"/>
          </a:xfrm>
          <a:prstGeom prst="rect">
            <a:avLst/>
          </a:prstGeom>
          <a:noFill/>
        </p:spPr>
        <p:txBody>
          <a:bodyPr wrap="square" rtlCol="0">
            <a:spAutoFit/>
          </a:bodyPr>
          <a:lstStyle/>
          <a:p>
            <a:r>
              <a:rPr lang="en-US" dirty="0"/>
              <a:t>9</a:t>
            </a:r>
            <a:r>
              <a:rPr lang="en-US" dirty="0" smtClean="0"/>
              <a:t>/34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Why </a:t>
            </a:r>
            <a:r>
              <a:rPr lang="en" sz="2800" dirty="0" smtClean="0">
                <a:latin typeface="Calibri"/>
                <a:cs typeface="Calibri"/>
              </a:rPr>
              <a:t>NOT?</a:t>
            </a:r>
            <a:endParaRPr lang="en" sz="2800" dirty="0">
              <a:latin typeface="Calibri"/>
              <a:cs typeface="Calibri"/>
            </a:endParaRPr>
          </a:p>
        </p:txBody>
      </p:sp>
      <p:sp>
        <p:nvSpPr>
          <p:cNvPr id="138" name="Shape 138"/>
          <p:cNvSpPr txBox="1">
            <a:spLocks noGrp="1"/>
          </p:cNvSpPr>
          <p:nvPr>
            <p:ph type="body" idx="1"/>
          </p:nvPr>
        </p:nvSpPr>
        <p:spPr>
          <a:xfrm>
            <a:off x="311700" y="984250"/>
            <a:ext cx="8520600" cy="3584625"/>
          </a:xfrm>
          <a:prstGeom prst="rect">
            <a:avLst/>
          </a:prstGeom>
        </p:spPr>
        <p:txBody>
          <a:bodyPr lIns="91425" tIns="91425" rIns="91425" bIns="91425" anchor="t" anchorCtr="0">
            <a:noAutofit/>
          </a:bodyPr>
          <a:lstStyle/>
          <a:p>
            <a:pPr lvl="0">
              <a:spcBef>
                <a:spcPts val="0"/>
              </a:spcBef>
              <a:buNone/>
            </a:pPr>
            <a:r>
              <a:rPr lang="en" dirty="0">
                <a:solidFill>
                  <a:srgbClr val="212121"/>
                </a:solidFill>
              </a:rPr>
              <a:t>User-generated content is often poor quality.</a:t>
            </a:r>
          </a:p>
          <a:p>
            <a:pPr lvl="0">
              <a:spcBef>
                <a:spcPts val="0"/>
              </a:spcBef>
              <a:buNone/>
            </a:pPr>
            <a:r>
              <a:rPr lang="en" dirty="0">
                <a:solidFill>
                  <a:srgbClr val="212121"/>
                </a:solidFill>
              </a:rPr>
              <a:t>Users often generate content far below their own skill level.</a:t>
            </a:r>
          </a:p>
          <a:p>
            <a:pPr lvl="0">
              <a:spcBef>
                <a:spcPts val="0"/>
              </a:spcBef>
              <a:buNone/>
            </a:pPr>
            <a:endParaRPr dirty="0"/>
          </a:p>
        </p:txBody>
      </p:sp>
      <p:pic>
        <p:nvPicPr>
          <p:cNvPr id="139" name="Shape 139" descr="Screen Shot 2016-06-28 at 9.39.47 PM.png"/>
          <p:cNvPicPr preferRelativeResize="0"/>
          <p:nvPr/>
        </p:nvPicPr>
        <p:blipFill>
          <a:blip r:embed="rId3">
            <a:alphaModFix/>
          </a:blip>
          <a:stretch>
            <a:fillRect/>
          </a:stretch>
        </p:blipFill>
        <p:spPr>
          <a:xfrm>
            <a:off x="2259949" y="2024774"/>
            <a:ext cx="4799275" cy="2695476"/>
          </a:xfrm>
          <a:prstGeom prst="rect">
            <a:avLst/>
          </a:prstGeom>
          <a:noFill/>
          <a:ln>
            <a:noFill/>
          </a:ln>
        </p:spPr>
      </p:pic>
      <p:sp>
        <p:nvSpPr>
          <p:cNvPr id="2" name="TextBox 1"/>
          <p:cNvSpPr txBox="1"/>
          <p:nvPr/>
        </p:nvSpPr>
        <p:spPr>
          <a:xfrm>
            <a:off x="7129517" y="4414986"/>
            <a:ext cx="1532758" cy="307777"/>
          </a:xfrm>
          <a:prstGeom prst="rect">
            <a:avLst/>
          </a:prstGeom>
          <a:noFill/>
        </p:spPr>
        <p:txBody>
          <a:bodyPr wrap="square" rtlCol="0">
            <a:spAutoFit/>
          </a:bodyPr>
          <a:lstStyle/>
          <a:p>
            <a:r>
              <a:rPr lang="en-US" dirty="0" smtClean="0"/>
              <a:t>(Nintendo, 2008)</a:t>
            </a:r>
            <a:endParaRPr lang="en-US" dirty="0"/>
          </a:p>
        </p:txBody>
      </p:sp>
      <p:sp>
        <p:nvSpPr>
          <p:cNvPr id="6" name="TextBox 5"/>
          <p:cNvSpPr txBox="1"/>
          <p:nvPr/>
        </p:nvSpPr>
        <p:spPr>
          <a:xfrm>
            <a:off x="8326638" y="4774168"/>
            <a:ext cx="684578" cy="307777"/>
          </a:xfrm>
          <a:prstGeom prst="rect">
            <a:avLst/>
          </a:prstGeom>
          <a:noFill/>
        </p:spPr>
        <p:txBody>
          <a:bodyPr wrap="square" rtlCol="0">
            <a:spAutoFit/>
          </a:bodyPr>
          <a:lstStyle/>
          <a:p>
            <a:r>
              <a:rPr lang="en-US" dirty="0" smtClean="0"/>
              <a:t>10/34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Solutions?</a:t>
            </a:r>
          </a:p>
        </p:txBody>
      </p:sp>
      <p:sp>
        <p:nvSpPr>
          <p:cNvPr id="145" name="Shape 145"/>
          <p:cNvSpPr txBox="1">
            <a:spLocks noGrp="1"/>
          </p:cNvSpPr>
          <p:nvPr>
            <p:ph type="body" idx="1"/>
          </p:nvPr>
        </p:nvSpPr>
        <p:spPr>
          <a:xfrm>
            <a:off x="311700" y="968375"/>
            <a:ext cx="8520600" cy="3600500"/>
          </a:xfrm>
          <a:prstGeom prst="rect">
            <a:avLst/>
          </a:prstGeom>
        </p:spPr>
        <p:txBody>
          <a:bodyPr lIns="91425" tIns="91425" rIns="91425" bIns="91425" anchor="t" anchorCtr="0">
            <a:noAutofit/>
          </a:bodyPr>
          <a:lstStyle/>
          <a:p>
            <a:pPr marL="457200" lvl="0" indent="-228600" rtl="0">
              <a:spcBef>
                <a:spcPts val="0"/>
              </a:spcBef>
            </a:pPr>
            <a:r>
              <a:rPr lang="en" dirty="0">
                <a:solidFill>
                  <a:srgbClr val="212121"/>
                </a:solidFill>
              </a:rPr>
              <a:t>Human moderation?</a:t>
            </a:r>
          </a:p>
          <a:p>
            <a:pPr marL="914400" lvl="1" indent="-228600" rtl="0">
              <a:spcBef>
                <a:spcPts val="0"/>
              </a:spcBef>
            </a:pPr>
            <a:r>
              <a:rPr lang="en" dirty="0">
                <a:solidFill>
                  <a:srgbClr val="212121"/>
                </a:solidFill>
              </a:rPr>
              <a:t>Very costly, especially at scale</a:t>
            </a:r>
          </a:p>
          <a:p>
            <a:pPr marL="914400" lvl="1" indent="-228600" rtl="0">
              <a:spcBef>
                <a:spcPts val="0"/>
              </a:spcBef>
            </a:pPr>
            <a:r>
              <a:rPr lang="en" dirty="0">
                <a:solidFill>
                  <a:srgbClr val="212121"/>
                </a:solidFill>
              </a:rPr>
              <a:t>Delay between submission and acceptance</a:t>
            </a:r>
          </a:p>
          <a:p>
            <a:pPr marL="457200" lvl="0" indent="-228600" rtl="0">
              <a:spcBef>
                <a:spcPts val="0"/>
              </a:spcBef>
            </a:pPr>
            <a:r>
              <a:rPr lang="en" dirty="0">
                <a:solidFill>
                  <a:srgbClr val="212121"/>
                </a:solidFill>
              </a:rPr>
              <a:t>Solve-and-Submit?</a:t>
            </a:r>
          </a:p>
          <a:p>
            <a:pPr marL="914400" lvl="1" indent="-228600" rtl="0">
              <a:spcBef>
                <a:spcPts val="0"/>
              </a:spcBef>
            </a:pPr>
            <a:r>
              <a:rPr lang="en" dirty="0" smtClean="0">
                <a:solidFill>
                  <a:srgbClr val="212121"/>
                </a:solidFill>
              </a:rPr>
              <a:t>Students </a:t>
            </a:r>
            <a:r>
              <a:rPr lang="en" dirty="0">
                <a:solidFill>
                  <a:srgbClr val="212121"/>
                </a:solidFill>
              </a:rPr>
              <a:t>can still create (but not publish) low-quality </a:t>
            </a:r>
            <a:r>
              <a:rPr lang="en" dirty="0" smtClean="0">
                <a:solidFill>
                  <a:srgbClr val="212121"/>
                </a:solidFill>
              </a:rPr>
              <a:t>levels</a:t>
            </a:r>
            <a:endParaRPr lang="en-US" dirty="0" smtClean="0">
              <a:solidFill>
                <a:srgbClr val="212121"/>
              </a:solidFill>
            </a:endParaRPr>
          </a:p>
          <a:p>
            <a:pPr marL="914400" lvl="1" indent="-228600" rtl="0">
              <a:spcBef>
                <a:spcPts val="0"/>
              </a:spcBef>
            </a:pPr>
            <a:r>
              <a:rPr lang="en-US" dirty="0" smtClean="0">
                <a:solidFill>
                  <a:srgbClr val="212121"/>
                </a:solidFill>
              </a:rPr>
              <a:t>Students can still publish bad (no educational benefit) levels</a:t>
            </a:r>
            <a:endParaRPr lang="en" dirty="0">
              <a:solidFill>
                <a:srgbClr val="212121"/>
              </a:solidFill>
            </a:endParaRPr>
          </a:p>
          <a:p>
            <a:pPr marL="914400" lvl="1" indent="-228600">
              <a:spcBef>
                <a:spcPts val="0"/>
              </a:spcBef>
            </a:pPr>
            <a:r>
              <a:rPr lang="en" dirty="0">
                <a:solidFill>
                  <a:srgbClr val="212121"/>
                </a:solidFill>
              </a:rPr>
              <a:t>Only fixes half of the problem</a:t>
            </a:r>
          </a:p>
          <a:p>
            <a:pPr lvl="0">
              <a:spcBef>
                <a:spcPts val="0"/>
              </a:spcBef>
              <a:buNone/>
            </a:pPr>
            <a:endParaRPr dirty="0"/>
          </a:p>
        </p:txBody>
      </p:sp>
      <p:sp>
        <p:nvSpPr>
          <p:cNvPr id="4" name="TextBox 3"/>
          <p:cNvSpPr txBox="1"/>
          <p:nvPr/>
        </p:nvSpPr>
        <p:spPr>
          <a:xfrm>
            <a:off x="8326638" y="4774168"/>
            <a:ext cx="684578" cy="307777"/>
          </a:xfrm>
          <a:prstGeom prst="rect">
            <a:avLst/>
          </a:prstGeom>
          <a:noFill/>
        </p:spPr>
        <p:txBody>
          <a:bodyPr wrap="square" rtlCol="0">
            <a:spAutoFit/>
          </a:bodyPr>
          <a:lstStyle/>
          <a:p>
            <a:r>
              <a:rPr lang="en-US" dirty="0" smtClean="0"/>
              <a:t>11/34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5">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4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Existing (Free-Form) Editor</a:t>
            </a:r>
          </a:p>
        </p:txBody>
      </p:sp>
      <p:sp>
        <p:nvSpPr>
          <p:cNvPr id="2" name="Text Placeholder 1"/>
          <p:cNvSpPr>
            <a:spLocks noGrp="1"/>
          </p:cNvSpPr>
          <p:nvPr>
            <p:ph type="body" idx="1"/>
          </p:nvPr>
        </p:nvSpPr>
        <p:spPr/>
        <p:txBody>
          <a:bodyPr/>
          <a:lstStyle/>
          <a:p>
            <a:endParaRPr lang="en-US" dirty="0"/>
          </a:p>
        </p:txBody>
      </p:sp>
      <p:pic>
        <p:nvPicPr>
          <p:cNvPr id="3" name="Picture 2" descr="Screen Shot 2016-06-30 at 11.09.5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3931" y="915451"/>
            <a:ext cx="4966137" cy="3883808"/>
          </a:xfrm>
          <a:prstGeom prst="rect">
            <a:avLst/>
          </a:prstGeom>
        </p:spPr>
      </p:pic>
      <p:sp>
        <p:nvSpPr>
          <p:cNvPr id="6" name="Shape 165"/>
          <p:cNvSpPr/>
          <p:nvPr/>
        </p:nvSpPr>
        <p:spPr>
          <a:xfrm>
            <a:off x="311699" y="1228675"/>
            <a:ext cx="3388047" cy="1156138"/>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dirty="0" smtClean="0"/>
              <a:t>Resembles </a:t>
            </a:r>
            <a:r>
              <a:rPr lang="en-US" dirty="0" err="1" smtClean="0"/>
              <a:t>Minecraft</a:t>
            </a:r>
            <a:r>
              <a:rPr lang="en-US" dirty="0" smtClean="0"/>
              <a:t>: Students can click anywhere to create blocks, and Drag and drop any Objects. Just need to have a start point and end goal.</a:t>
            </a:r>
            <a:endParaRPr lang="en" dirty="0"/>
          </a:p>
        </p:txBody>
      </p:sp>
      <p:cxnSp>
        <p:nvCxnSpPr>
          <p:cNvPr id="7" name="Shape 166"/>
          <p:cNvCxnSpPr/>
          <p:nvPr/>
        </p:nvCxnSpPr>
        <p:spPr>
          <a:xfrm flipH="1" flipV="1">
            <a:off x="3699746" y="1996966"/>
            <a:ext cx="3701288" cy="1024758"/>
          </a:xfrm>
          <a:prstGeom prst="straightConnector1">
            <a:avLst/>
          </a:prstGeom>
          <a:ln>
            <a:headEnd type="none" w="lg" len="lg"/>
            <a:tailEnd type="triangle" w="lg" len="lg"/>
          </a:ln>
        </p:spPr>
        <p:style>
          <a:lnRef idx="2">
            <a:schemeClr val="dk1"/>
          </a:lnRef>
          <a:fillRef idx="0">
            <a:schemeClr val="dk1"/>
          </a:fillRef>
          <a:effectRef idx="1">
            <a:schemeClr val="dk1"/>
          </a:effectRef>
          <a:fontRef idx="minor">
            <a:schemeClr val="tx1"/>
          </a:fontRef>
        </p:style>
      </p:cxnSp>
      <p:cxnSp>
        <p:nvCxnSpPr>
          <p:cNvPr id="10" name="Shape 166"/>
          <p:cNvCxnSpPr/>
          <p:nvPr/>
        </p:nvCxnSpPr>
        <p:spPr>
          <a:xfrm flipH="1">
            <a:off x="3699746" y="1699310"/>
            <a:ext cx="558620" cy="297656"/>
          </a:xfrm>
          <a:prstGeom prst="straightConnector1">
            <a:avLst/>
          </a:prstGeom>
          <a:ln>
            <a:headEnd type="none" w="lg" len="lg"/>
            <a:tailEnd type="triangle" w="lg" len="lg"/>
          </a:ln>
        </p:spPr>
        <p:style>
          <a:lnRef idx="2">
            <a:schemeClr val="dk1"/>
          </a:lnRef>
          <a:fillRef idx="0">
            <a:schemeClr val="dk1"/>
          </a:fillRef>
          <a:effectRef idx="1">
            <a:schemeClr val="dk1"/>
          </a:effectRef>
          <a:fontRef idx="minor">
            <a:schemeClr val="tx1"/>
          </a:fontRef>
        </p:style>
      </p:cxnSp>
      <p:sp>
        <p:nvSpPr>
          <p:cNvPr id="13" name="TextBox 12"/>
          <p:cNvSpPr txBox="1"/>
          <p:nvPr/>
        </p:nvSpPr>
        <p:spPr>
          <a:xfrm>
            <a:off x="8326638" y="4774168"/>
            <a:ext cx="684578" cy="307777"/>
          </a:xfrm>
          <a:prstGeom prst="rect">
            <a:avLst/>
          </a:prstGeom>
          <a:noFill/>
        </p:spPr>
        <p:txBody>
          <a:bodyPr wrap="square" rtlCol="0">
            <a:spAutoFit/>
          </a:bodyPr>
          <a:lstStyle/>
          <a:p>
            <a:r>
              <a:rPr lang="en-US" dirty="0" smtClean="0"/>
              <a:t>12/34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Shape 162"/>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US" sz="2800" dirty="0">
                <a:latin typeface="Calibri"/>
                <a:cs typeface="Calibri"/>
              </a:rPr>
              <a:t>P</a:t>
            </a:r>
            <a:r>
              <a:rPr lang="en" sz="2800" dirty="0" smtClean="0">
                <a:latin typeface="Calibri"/>
                <a:cs typeface="Calibri"/>
              </a:rPr>
              <a:t>rogramming </a:t>
            </a:r>
            <a:r>
              <a:rPr lang="en" sz="2800" dirty="0">
                <a:latin typeface="Calibri"/>
                <a:cs typeface="Calibri"/>
              </a:rPr>
              <a:t>Editor</a:t>
            </a:r>
          </a:p>
        </p:txBody>
      </p:sp>
      <p:pic>
        <p:nvPicPr>
          <p:cNvPr id="163" name="Shape 163" descr="Screen Shot 2016-06-28 at 9.55.24 PM.png"/>
          <p:cNvPicPr preferRelativeResize="0"/>
          <p:nvPr/>
        </p:nvPicPr>
        <p:blipFill>
          <a:blip r:embed="rId3">
            <a:alphaModFix/>
          </a:blip>
          <a:stretch>
            <a:fillRect/>
          </a:stretch>
        </p:blipFill>
        <p:spPr>
          <a:xfrm>
            <a:off x="2834274" y="1093849"/>
            <a:ext cx="4574948" cy="3444350"/>
          </a:xfrm>
          <a:prstGeom prst="rect">
            <a:avLst/>
          </a:prstGeom>
          <a:noFill/>
          <a:ln>
            <a:noFill/>
          </a:ln>
        </p:spPr>
      </p:pic>
      <p:sp>
        <p:nvSpPr>
          <p:cNvPr id="164" name="Shape 164"/>
          <p:cNvSpPr/>
          <p:nvPr/>
        </p:nvSpPr>
        <p:spPr>
          <a:xfrm>
            <a:off x="311700" y="2920999"/>
            <a:ext cx="2291700" cy="816837"/>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dirty="0"/>
              <a:t>I. Puzzles are created through programming the path the robot will take</a:t>
            </a:r>
          </a:p>
        </p:txBody>
      </p:sp>
      <p:sp>
        <p:nvSpPr>
          <p:cNvPr id="165" name="Shape 165"/>
          <p:cNvSpPr/>
          <p:nvPr/>
        </p:nvSpPr>
        <p:spPr>
          <a:xfrm>
            <a:off x="311700" y="1405125"/>
            <a:ext cx="2329200" cy="849126"/>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a:t>II.Number of commands is limited to constrain “canvas-filling” </a:t>
            </a:r>
          </a:p>
        </p:txBody>
      </p:sp>
      <p:cxnSp>
        <p:nvCxnSpPr>
          <p:cNvPr id="166" name="Shape 166"/>
          <p:cNvCxnSpPr>
            <a:stCxn id="167" idx="2"/>
            <a:endCxn id="165" idx="3"/>
          </p:cNvCxnSpPr>
          <p:nvPr/>
        </p:nvCxnSpPr>
        <p:spPr>
          <a:xfrm flipH="1">
            <a:off x="2640900" y="1532032"/>
            <a:ext cx="382500" cy="297656"/>
          </a:xfrm>
          <a:prstGeom prst="straightConnector1">
            <a:avLst/>
          </a:prstGeom>
          <a:ln>
            <a:headEnd type="none" w="lg" len="lg"/>
            <a:tailEnd type="triangle" w="lg" len="lg"/>
          </a:ln>
        </p:spPr>
        <p:style>
          <a:lnRef idx="2">
            <a:schemeClr val="dk1"/>
          </a:lnRef>
          <a:fillRef idx="0">
            <a:schemeClr val="dk1"/>
          </a:fillRef>
          <a:effectRef idx="1">
            <a:schemeClr val="dk1"/>
          </a:effectRef>
          <a:fontRef idx="minor">
            <a:schemeClr val="tx1"/>
          </a:fontRef>
        </p:style>
      </p:cxnSp>
      <p:sp>
        <p:nvSpPr>
          <p:cNvPr id="167" name="Shape 167"/>
          <p:cNvSpPr/>
          <p:nvPr/>
        </p:nvSpPr>
        <p:spPr>
          <a:xfrm>
            <a:off x="3023400" y="1405125"/>
            <a:ext cx="856200" cy="253813"/>
          </a:xfrm>
          <a:prstGeom prst="ellipse">
            <a:avLst/>
          </a:prstGeom>
          <a:noFill/>
          <a:ln w="19050" cap="flat" cmpd="sng">
            <a:solidFill>
              <a:srgbClr val="00FDC8"/>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solidFill>
                <a:srgbClr val="FF0000"/>
              </a:solidFill>
            </a:endParaRPr>
          </a:p>
        </p:txBody>
      </p:sp>
      <p:cxnSp>
        <p:nvCxnSpPr>
          <p:cNvPr id="10" name="Shape 166"/>
          <p:cNvCxnSpPr>
            <a:endCxn id="164" idx="3"/>
          </p:cNvCxnSpPr>
          <p:nvPr/>
        </p:nvCxnSpPr>
        <p:spPr>
          <a:xfrm flipH="1">
            <a:off x="2603400" y="3182938"/>
            <a:ext cx="420000" cy="146480"/>
          </a:xfrm>
          <a:prstGeom prst="straightConnector1">
            <a:avLst/>
          </a:prstGeom>
          <a:ln>
            <a:headEnd type="none" w="lg" len="lg"/>
            <a:tailEnd type="triangle" w="lg" len="lg"/>
          </a:ln>
        </p:spPr>
        <p:style>
          <a:lnRef idx="2">
            <a:schemeClr val="dk1"/>
          </a:lnRef>
          <a:fillRef idx="0">
            <a:schemeClr val="dk1"/>
          </a:fillRef>
          <a:effectRef idx="1">
            <a:schemeClr val="dk1"/>
          </a:effectRef>
          <a:fontRef idx="minor">
            <a:schemeClr val="tx1"/>
          </a:fontRef>
        </p:style>
      </p:cxnSp>
      <p:sp>
        <p:nvSpPr>
          <p:cNvPr id="17" name="TextBox 16"/>
          <p:cNvSpPr txBox="1"/>
          <p:nvPr/>
        </p:nvSpPr>
        <p:spPr>
          <a:xfrm>
            <a:off x="8326638" y="4774168"/>
            <a:ext cx="684578" cy="307777"/>
          </a:xfrm>
          <a:prstGeom prst="rect">
            <a:avLst/>
          </a:prstGeom>
          <a:noFill/>
        </p:spPr>
        <p:txBody>
          <a:bodyPr wrap="square" rtlCol="0">
            <a:spAutoFit/>
          </a:bodyPr>
          <a:lstStyle/>
          <a:p>
            <a:r>
              <a:rPr lang="en-US" dirty="0" smtClean="0"/>
              <a:t>13/34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 grpId="0" animBg="1"/>
      <p:bldP spid="16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r>
              <a:rPr lang="en-US" sz="2800" dirty="0">
                <a:latin typeface="Calibri"/>
                <a:cs typeface="Calibri"/>
              </a:rPr>
              <a:t>P</a:t>
            </a:r>
            <a:r>
              <a:rPr lang="en" sz="2800" dirty="0">
                <a:latin typeface="Calibri"/>
                <a:cs typeface="Calibri"/>
              </a:rPr>
              <a:t>rogramming Editor</a:t>
            </a:r>
          </a:p>
        </p:txBody>
      </p:sp>
      <p:sp>
        <p:nvSpPr>
          <p:cNvPr id="173" name="Shape 173"/>
          <p:cNvSpPr txBox="1">
            <a:spLocks noGrp="1"/>
          </p:cNvSpPr>
          <p:nvPr>
            <p:ph type="body" idx="1"/>
          </p:nvPr>
        </p:nvSpPr>
        <p:spPr>
          <a:xfrm>
            <a:off x="311700" y="1228675"/>
            <a:ext cx="8520600" cy="3340200"/>
          </a:xfrm>
          <a:prstGeom prst="rect">
            <a:avLst/>
          </a:prstGeom>
        </p:spPr>
        <p:txBody>
          <a:bodyPr lIns="91425" tIns="91425" rIns="91425" bIns="91425" anchor="t" anchorCtr="0">
            <a:noAutofit/>
          </a:bodyPr>
          <a:lstStyle/>
          <a:p>
            <a:pPr lvl="0" rtl="0">
              <a:spcBef>
                <a:spcPts val="0"/>
              </a:spcBef>
              <a:buNone/>
            </a:pPr>
            <a:endParaRPr dirty="0"/>
          </a:p>
        </p:txBody>
      </p:sp>
      <p:pic>
        <p:nvPicPr>
          <p:cNvPr id="174" name="Shape 174" descr="Screen Shot 2016-06-28 at 9.55.24 PM.png"/>
          <p:cNvPicPr preferRelativeResize="0"/>
          <p:nvPr/>
        </p:nvPicPr>
        <p:blipFill>
          <a:blip r:embed="rId3">
            <a:alphaModFix/>
          </a:blip>
          <a:stretch>
            <a:fillRect/>
          </a:stretch>
        </p:blipFill>
        <p:spPr>
          <a:xfrm>
            <a:off x="3967149" y="1176599"/>
            <a:ext cx="4574948" cy="3444350"/>
          </a:xfrm>
          <a:prstGeom prst="rect">
            <a:avLst/>
          </a:prstGeom>
          <a:noFill/>
          <a:ln>
            <a:noFill/>
          </a:ln>
        </p:spPr>
      </p:pic>
      <p:sp>
        <p:nvSpPr>
          <p:cNvPr id="175" name="Shape 175"/>
          <p:cNvSpPr/>
          <p:nvPr/>
        </p:nvSpPr>
        <p:spPr>
          <a:xfrm>
            <a:off x="311700" y="2773600"/>
            <a:ext cx="3425400" cy="1224000"/>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b="1"/>
              <a:t>Challenge:</a:t>
            </a:r>
            <a:r>
              <a:rPr lang="en"/>
              <a:t> All programs are correct. Students  may still create puzzles with trivial solutions, or puzzles with no goal in mind (not even understandable by themselves).</a:t>
            </a:r>
          </a:p>
        </p:txBody>
      </p:sp>
      <p:sp>
        <p:nvSpPr>
          <p:cNvPr id="176" name="Shape 176"/>
          <p:cNvSpPr/>
          <p:nvPr/>
        </p:nvSpPr>
        <p:spPr>
          <a:xfrm>
            <a:off x="311700" y="1330475"/>
            <a:ext cx="3425400" cy="1139456"/>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b="1" dirty="0"/>
              <a:t>Advantage: Deep </a:t>
            </a:r>
            <a:r>
              <a:rPr lang="en" b="1" dirty="0" smtClean="0"/>
              <a:t>Gamification</a:t>
            </a:r>
            <a:r>
              <a:rPr lang="en-US" b="1" dirty="0" smtClean="0"/>
              <a:t> </a:t>
            </a:r>
            <a:r>
              <a:rPr lang="en-US" sz="1200" b="1" dirty="0" smtClean="0"/>
              <a:t>(Boyce, 2014)</a:t>
            </a:r>
            <a:r>
              <a:rPr lang="en" dirty="0" smtClean="0"/>
              <a:t>. </a:t>
            </a:r>
            <a:r>
              <a:rPr lang="en" dirty="0"/>
              <a:t>Players are encouraged to perform more complex operations to generate larger and more interesting puzzles.</a:t>
            </a:r>
          </a:p>
        </p:txBody>
      </p:sp>
      <p:sp>
        <p:nvSpPr>
          <p:cNvPr id="7" name="TextBox 6"/>
          <p:cNvSpPr txBox="1"/>
          <p:nvPr/>
        </p:nvSpPr>
        <p:spPr>
          <a:xfrm>
            <a:off x="8326638" y="4774168"/>
            <a:ext cx="684578" cy="307777"/>
          </a:xfrm>
          <a:prstGeom prst="rect">
            <a:avLst/>
          </a:prstGeom>
          <a:noFill/>
        </p:spPr>
        <p:txBody>
          <a:bodyPr wrap="square" rtlCol="0">
            <a:spAutoFit/>
          </a:bodyPr>
          <a:lstStyle/>
          <a:p>
            <a:r>
              <a:rPr lang="en-US" dirty="0" smtClean="0"/>
              <a:t>14/34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Building-Block Editor</a:t>
            </a:r>
          </a:p>
        </p:txBody>
      </p:sp>
      <p:sp>
        <p:nvSpPr>
          <p:cNvPr id="182" name="Shape 182"/>
          <p:cNvSpPr txBox="1">
            <a:spLocks noGrp="1"/>
          </p:cNvSpPr>
          <p:nvPr>
            <p:ph type="body" idx="1"/>
          </p:nvPr>
        </p:nvSpPr>
        <p:spPr>
          <a:xfrm>
            <a:off x="311700" y="1228675"/>
            <a:ext cx="8520600" cy="3340200"/>
          </a:xfrm>
          <a:prstGeom prst="rect">
            <a:avLst/>
          </a:prstGeom>
        </p:spPr>
        <p:txBody>
          <a:bodyPr lIns="91425" tIns="91425" rIns="91425" bIns="91425" anchor="t" anchorCtr="0">
            <a:noAutofit/>
          </a:bodyPr>
          <a:lstStyle/>
          <a:p>
            <a:pPr lvl="0">
              <a:spcBef>
                <a:spcPts val="0"/>
              </a:spcBef>
              <a:buNone/>
            </a:pPr>
            <a:endParaRPr dirty="0"/>
          </a:p>
        </p:txBody>
      </p:sp>
      <p:pic>
        <p:nvPicPr>
          <p:cNvPr id="183" name="Shape 183" descr="Screen Shot 2016-06-28 at 9.58.45 PM.png"/>
          <p:cNvPicPr preferRelativeResize="0"/>
          <p:nvPr/>
        </p:nvPicPr>
        <p:blipFill>
          <a:blip r:embed="rId3">
            <a:alphaModFix/>
          </a:blip>
          <a:stretch>
            <a:fillRect/>
          </a:stretch>
        </p:blipFill>
        <p:spPr>
          <a:xfrm>
            <a:off x="4045762" y="973762"/>
            <a:ext cx="4594330" cy="3475024"/>
          </a:xfrm>
          <a:prstGeom prst="rect">
            <a:avLst/>
          </a:prstGeom>
          <a:noFill/>
          <a:ln>
            <a:noFill/>
          </a:ln>
        </p:spPr>
      </p:pic>
      <p:sp>
        <p:nvSpPr>
          <p:cNvPr id="184" name="Shape 184"/>
          <p:cNvSpPr/>
          <p:nvPr/>
        </p:nvSpPr>
        <p:spPr>
          <a:xfrm>
            <a:off x="311700" y="1066525"/>
            <a:ext cx="2246100" cy="940800"/>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dirty="0" smtClean="0"/>
              <a:t>I.</a:t>
            </a:r>
            <a:r>
              <a:rPr lang="en-US" dirty="0" smtClean="0"/>
              <a:t>Students </a:t>
            </a:r>
            <a:r>
              <a:rPr lang="en-US" dirty="0"/>
              <a:t>u</a:t>
            </a:r>
            <a:r>
              <a:rPr lang="en" dirty="0" smtClean="0"/>
              <a:t>se </a:t>
            </a:r>
            <a:r>
              <a:rPr lang="en" dirty="0"/>
              <a:t>gameplay affordance “blocks” as the unit of designing puzzles</a:t>
            </a:r>
          </a:p>
        </p:txBody>
      </p:sp>
      <p:pic>
        <p:nvPicPr>
          <p:cNvPr id="185" name="Shape 185" descr="Screen Shot 2016-06-28 at 10.01.18 PM.png"/>
          <p:cNvPicPr preferRelativeResize="0"/>
          <p:nvPr/>
        </p:nvPicPr>
        <p:blipFill>
          <a:blip r:embed="rId4">
            <a:alphaModFix/>
          </a:blip>
          <a:stretch>
            <a:fillRect/>
          </a:stretch>
        </p:blipFill>
        <p:spPr>
          <a:xfrm>
            <a:off x="2573387" y="1021314"/>
            <a:ext cx="1323425" cy="2856325"/>
          </a:xfrm>
          <a:prstGeom prst="rect">
            <a:avLst/>
          </a:prstGeom>
          <a:noFill/>
          <a:ln>
            <a:noFill/>
          </a:ln>
        </p:spPr>
      </p:pic>
      <p:sp>
        <p:nvSpPr>
          <p:cNvPr id="186" name="Shape 186"/>
          <p:cNvSpPr/>
          <p:nvPr/>
        </p:nvSpPr>
        <p:spPr>
          <a:xfrm>
            <a:off x="433000" y="2258250"/>
            <a:ext cx="2018400" cy="716100"/>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a:t>II. Number of blocks is constrained</a:t>
            </a:r>
          </a:p>
        </p:txBody>
      </p:sp>
      <p:sp>
        <p:nvSpPr>
          <p:cNvPr id="187" name="Shape 187"/>
          <p:cNvSpPr/>
          <p:nvPr/>
        </p:nvSpPr>
        <p:spPr>
          <a:xfrm>
            <a:off x="4064925" y="876350"/>
            <a:ext cx="856200" cy="352200"/>
          </a:xfrm>
          <a:prstGeom prst="ellipse">
            <a:avLst/>
          </a:prstGeom>
          <a:noFill/>
          <a:ln w="28575" cap="flat" cmpd="sng">
            <a:solidFill>
              <a:schemeClr val="tx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solidFill>
                <a:srgbClr val="FF0000"/>
              </a:solidFill>
            </a:endParaRPr>
          </a:p>
        </p:txBody>
      </p:sp>
      <p:cxnSp>
        <p:nvCxnSpPr>
          <p:cNvPr id="188" name="Shape 188"/>
          <p:cNvCxnSpPr>
            <a:stCxn id="187" idx="2"/>
            <a:endCxn id="186" idx="3"/>
          </p:cNvCxnSpPr>
          <p:nvPr/>
        </p:nvCxnSpPr>
        <p:spPr>
          <a:xfrm flipH="1">
            <a:off x="2451525" y="1052450"/>
            <a:ext cx="1613400" cy="1563900"/>
          </a:xfrm>
          <a:prstGeom prst="straightConnector1">
            <a:avLst/>
          </a:prstGeom>
          <a:ln>
            <a:headEnd type="none" w="lg" len="lg"/>
            <a:tailEnd type="triangle" w="lg" len="lg"/>
          </a:ln>
        </p:spPr>
        <p:style>
          <a:lnRef idx="2">
            <a:schemeClr val="dk1"/>
          </a:lnRef>
          <a:fillRef idx="0">
            <a:schemeClr val="dk1"/>
          </a:fillRef>
          <a:effectRef idx="1">
            <a:schemeClr val="dk1"/>
          </a:effectRef>
          <a:fontRef idx="minor">
            <a:schemeClr val="tx1"/>
          </a:fontRef>
        </p:style>
      </p:cxnSp>
      <p:sp>
        <p:nvSpPr>
          <p:cNvPr id="10" name="TextBox 9"/>
          <p:cNvSpPr txBox="1"/>
          <p:nvPr/>
        </p:nvSpPr>
        <p:spPr>
          <a:xfrm>
            <a:off x="8326638" y="4774168"/>
            <a:ext cx="684578" cy="307777"/>
          </a:xfrm>
          <a:prstGeom prst="rect">
            <a:avLst/>
          </a:prstGeom>
          <a:noFill/>
        </p:spPr>
        <p:txBody>
          <a:bodyPr wrap="square" rtlCol="0">
            <a:spAutoFit/>
          </a:bodyPr>
          <a:lstStyle/>
          <a:p>
            <a:r>
              <a:rPr lang="en-US" dirty="0" smtClean="0"/>
              <a:t>15/34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 grpId="0" animBg="1"/>
      <p:bldP spid="186" grpId="0" animBg="1"/>
      <p:bldP spid="18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rtl="0">
              <a:spcBef>
                <a:spcPts val="0"/>
              </a:spcBef>
              <a:buNone/>
            </a:pPr>
            <a:r>
              <a:rPr lang="en" sz="2800" dirty="0">
                <a:latin typeface="Calibri"/>
                <a:cs typeface="Calibri"/>
              </a:rPr>
              <a:t>Building-Block Editor</a:t>
            </a:r>
          </a:p>
        </p:txBody>
      </p:sp>
      <p:pic>
        <p:nvPicPr>
          <p:cNvPr id="194" name="Shape 194" descr="Screen Shot 2016-06-28 at 9.58.45 PM.png"/>
          <p:cNvPicPr preferRelativeResize="0"/>
          <p:nvPr/>
        </p:nvPicPr>
        <p:blipFill>
          <a:blip r:embed="rId3">
            <a:alphaModFix/>
          </a:blip>
          <a:stretch>
            <a:fillRect/>
          </a:stretch>
        </p:blipFill>
        <p:spPr>
          <a:xfrm>
            <a:off x="3603037" y="1093862"/>
            <a:ext cx="4594330" cy="3475024"/>
          </a:xfrm>
          <a:prstGeom prst="rect">
            <a:avLst/>
          </a:prstGeom>
          <a:noFill/>
          <a:ln>
            <a:noFill/>
          </a:ln>
        </p:spPr>
      </p:pic>
      <p:sp>
        <p:nvSpPr>
          <p:cNvPr id="195" name="Shape 195"/>
          <p:cNvSpPr/>
          <p:nvPr/>
        </p:nvSpPr>
        <p:spPr>
          <a:xfrm>
            <a:off x="494350" y="3007950"/>
            <a:ext cx="2760900" cy="801000"/>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b="1" dirty="0"/>
              <a:t>Challenge: </a:t>
            </a:r>
            <a:r>
              <a:rPr lang="en" dirty="0" smtClean="0"/>
              <a:t>Restrict </a:t>
            </a:r>
            <a:r>
              <a:rPr lang="en" dirty="0"/>
              <a:t>choice of patterns may reduce creativity.</a:t>
            </a:r>
          </a:p>
        </p:txBody>
      </p:sp>
      <p:sp>
        <p:nvSpPr>
          <p:cNvPr id="196" name="Shape 196"/>
          <p:cNvSpPr/>
          <p:nvPr/>
        </p:nvSpPr>
        <p:spPr>
          <a:xfrm>
            <a:off x="494350" y="1367274"/>
            <a:ext cx="2974064" cy="1426726"/>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b="1" dirty="0"/>
              <a:t>Advantage: </a:t>
            </a:r>
            <a:r>
              <a:rPr lang="en-US" b="1" dirty="0" smtClean="0"/>
              <a:t>“problem posing”</a:t>
            </a:r>
            <a:r>
              <a:rPr lang="en-US" dirty="0" smtClean="0"/>
              <a:t>. </a:t>
            </a:r>
            <a:r>
              <a:rPr lang="en" dirty="0" smtClean="0"/>
              <a:t>meaningful </a:t>
            </a:r>
            <a:r>
              <a:rPr lang="en" dirty="0"/>
              <a:t>expert-designed pattern </a:t>
            </a:r>
            <a:r>
              <a:rPr lang="en-US" dirty="0" smtClean="0"/>
              <a:t>as subparts of problems, which </a:t>
            </a:r>
            <a:r>
              <a:rPr lang="en" dirty="0" smtClean="0"/>
              <a:t>encourages </a:t>
            </a:r>
            <a:r>
              <a:rPr lang="en" dirty="0"/>
              <a:t>more complex programming constructs: loops, functions, variables.</a:t>
            </a:r>
          </a:p>
        </p:txBody>
      </p:sp>
      <p:sp>
        <p:nvSpPr>
          <p:cNvPr id="6" name="TextBox 5"/>
          <p:cNvSpPr txBox="1"/>
          <p:nvPr/>
        </p:nvSpPr>
        <p:spPr>
          <a:xfrm>
            <a:off x="8326638" y="4774168"/>
            <a:ext cx="684578" cy="307777"/>
          </a:xfrm>
          <a:prstGeom prst="rect">
            <a:avLst/>
          </a:prstGeom>
          <a:noFill/>
        </p:spPr>
        <p:txBody>
          <a:bodyPr wrap="square" rtlCol="0">
            <a:spAutoFit/>
          </a:bodyPr>
          <a:lstStyle/>
          <a:p>
            <a:r>
              <a:rPr lang="en-US" dirty="0" smtClean="0"/>
              <a:t>16/34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Shape 201"/>
          <p:cNvSpPr txBox="1">
            <a:spLocks noGrp="1"/>
          </p:cNvSpPr>
          <p:nvPr>
            <p:ph type="title"/>
          </p:nvPr>
        </p:nvSpPr>
        <p:spPr>
          <a:xfrm>
            <a:off x="271650" y="1238225"/>
            <a:ext cx="8520600" cy="1493700"/>
          </a:xfrm>
          <a:prstGeom prst="rect">
            <a:avLst/>
          </a:prstGeom>
        </p:spPr>
        <p:txBody>
          <a:bodyPr lIns="91425" tIns="91425" rIns="91425" bIns="91425" anchor="t" anchorCtr="0">
            <a:noAutofit/>
          </a:bodyPr>
          <a:lstStyle/>
          <a:p>
            <a:pPr lvl="0" algn="ctr" rtl="0">
              <a:spcBef>
                <a:spcPts val="0"/>
              </a:spcBef>
              <a:buNone/>
            </a:pPr>
            <a:r>
              <a:rPr lang="en" sz="3600" dirty="0">
                <a:solidFill>
                  <a:srgbClr val="9900FF"/>
                </a:solidFill>
                <a:latin typeface="Calibri"/>
                <a:cs typeface="Calibri"/>
              </a:rPr>
              <a:t>Measuring</a:t>
            </a:r>
            <a:r>
              <a:rPr lang="en" sz="2800" dirty="0">
                <a:solidFill>
                  <a:srgbClr val="000000"/>
                </a:solidFill>
                <a:latin typeface="Calibri"/>
                <a:cs typeface="Calibri"/>
              </a:rPr>
              <a:t> Gameplay Affordances of </a:t>
            </a:r>
            <a:r>
              <a:rPr lang="en" sz="2800" dirty="0" smtClean="0">
                <a:solidFill>
                  <a:srgbClr val="000000"/>
                </a:solidFill>
                <a:latin typeface="Calibri"/>
                <a:cs typeface="Calibri"/>
              </a:rPr>
              <a:t>User-Generated</a:t>
            </a:r>
            <a:r>
              <a:rPr lang="en-US" sz="2800" dirty="0" smtClean="0">
                <a:solidFill>
                  <a:srgbClr val="000000"/>
                </a:solidFill>
                <a:latin typeface="Calibri"/>
                <a:cs typeface="Calibri"/>
              </a:rPr>
              <a:t> </a:t>
            </a:r>
            <a:r>
              <a:rPr lang="en" sz="2800" dirty="0" smtClean="0">
                <a:solidFill>
                  <a:srgbClr val="000000"/>
                </a:solidFill>
                <a:latin typeface="Calibri"/>
                <a:cs typeface="Calibri"/>
              </a:rPr>
              <a:t>Content </a:t>
            </a:r>
            <a:r>
              <a:rPr lang="en" sz="2800" dirty="0">
                <a:solidFill>
                  <a:srgbClr val="000000"/>
                </a:solidFill>
                <a:latin typeface="Calibri"/>
                <a:cs typeface="Calibri"/>
              </a:rPr>
              <a:t>in </a:t>
            </a:r>
            <a:r>
              <a:rPr lang="en" sz="2800" dirty="0" smtClean="0">
                <a:solidFill>
                  <a:srgbClr val="000000"/>
                </a:solidFill>
                <a:latin typeface="Calibri"/>
                <a:cs typeface="Calibri"/>
              </a:rPr>
              <a:t>an </a:t>
            </a:r>
            <a:r>
              <a:rPr lang="en" sz="2800" dirty="0">
                <a:solidFill>
                  <a:srgbClr val="000000"/>
                </a:solidFill>
                <a:latin typeface="Calibri"/>
                <a:cs typeface="Calibri"/>
              </a:rPr>
              <a:t>Educational Game</a:t>
            </a:r>
          </a:p>
        </p:txBody>
      </p:sp>
      <p:sp>
        <p:nvSpPr>
          <p:cNvPr id="3" name="TextBox 2"/>
          <p:cNvSpPr txBox="1"/>
          <p:nvPr/>
        </p:nvSpPr>
        <p:spPr>
          <a:xfrm>
            <a:off x="8326638" y="4774168"/>
            <a:ext cx="684578" cy="307777"/>
          </a:xfrm>
          <a:prstGeom prst="rect">
            <a:avLst/>
          </a:prstGeom>
          <a:noFill/>
        </p:spPr>
        <p:txBody>
          <a:bodyPr wrap="square" rtlCol="0">
            <a:spAutoFit/>
          </a:bodyPr>
          <a:lstStyle/>
          <a:p>
            <a:r>
              <a:rPr lang="en-US" dirty="0" smtClean="0"/>
              <a:t>17/34</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smtClean="0">
                <a:latin typeface="Calibri"/>
                <a:cs typeface="Calibri"/>
              </a:rPr>
              <a:t>T</a:t>
            </a:r>
            <a:r>
              <a:rPr lang="en-US" sz="2800" dirty="0" smtClean="0">
                <a:latin typeface="Calibri"/>
                <a:cs typeface="Calibri"/>
              </a:rPr>
              <a:t>his</a:t>
            </a:r>
            <a:r>
              <a:rPr lang="en" sz="2800" dirty="0" smtClean="0">
                <a:latin typeface="Calibri"/>
                <a:cs typeface="Calibri"/>
              </a:rPr>
              <a:t> S</a:t>
            </a:r>
            <a:r>
              <a:rPr lang="en-US" sz="2800" dirty="0" err="1" smtClean="0">
                <a:latin typeface="Calibri"/>
                <a:cs typeface="Calibri"/>
              </a:rPr>
              <a:t>tudy</a:t>
            </a:r>
            <a:r>
              <a:rPr lang="en-US" sz="2800" dirty="0" smtClean="0">
                <a:latin typeface="Calibri"/>
                <a:cs typeface="Calibri"/>
              </a:rPr>
              <a:t> </a:t>
            </a:r>
            <a:r>
              <a:rPr lang="en" sz="2800" dirty="0" smtClean="0">
                <a:latin typeface="Calibri"/>
                <a:cs typeface="Calibri"/>
              </a:rPr>
              <a:t>-</a:t>
            </a:r>
            <a:r>
              <a:rPr lang="en-US" sz="2800" dirty="0" smtClean="0">
                <a:latin typeface="Calibri"/>
                <a:cs typeface="Calibri"/>
              </a:rPr>
              <a:t> </a:t>
            </a:r>
            <a:r>
              <a:rPr lang="en" sz="2800" dirty="0" smtClean="0">
                <a:latin typeface="Calibri"/>
                <a:cs typeface="Calibri"/>
              </a:rPr>
              <a:t>E</a:t>
            </a:r>
            <a:r>
              <a:rPr lang="en-US" sz="2800" dirty="0" err="1" smtClean="0">
                <a:latin typeface="Calibri"/>
                <a:cs typeface="Calibri"/>
              </a:rPr>
              <a:t>xperimental</a:t>
            </a:r>
            <a:r>
              <a:rPr lang="en" sz="2800" dirty="0" smtClean="0">
                <a:latin typeface="Calibri"/>
                <a:cs typeface="Calibri"/>
              </a:rPr>
              <a:t> D</a:t>
            </a:r>
            <a:r>
              <a:rPr lang="en-US" sz="2800" dirty="0" err="1" smtClean="0">
                <a:latin typeface="Calibri"/>
                <a:cs typeface="Calibri"/>
              </a:rPr>
              <a:t>esign</a:t>
            </a:r>
            <a:endParaRPr lang="en" sz="2800" dirty="0">
              <a:latin typeface="Calibri"/>
              <a:cs typeface="Calibri"/>
            </a:endParaRPr>
          </a:p>
        </p:txBody>
      </p:sp>
      <p:sp>
        <p:nvSpPr>
          <p:cNvPr id="207" name="Shape 207"/>
          <p:cNvSpPr txBox="1">
            <a:spLocks noGrp="1"/>
          </p:cNvSpPr>
          <p:nvPr>
            <p:ph type="body" idx="1"/>
          </p:nvPr>
        </p:nvSpPr>
        <p:spPr>
          <a:xfrm>
            <a:off x="311700" y="1093850"/>
            <a:ext cx="8520600" cy="3474900"/>
          </a:xfrm>
          <a:prstGeom prst="rect">
            <a:avLst/>
          </a:prstGeom>
        </p:spPr>
        <p:txBody>
          <a:bodyPr lIns="91425" tIns="91425" rIns="91425" bIns="91425" anchor="t" anchorCtr="0">
            <a:noAutofit/>
          </a:bodyPr>
          <a:lstStyle/>
          <a:p>
            <a:pPr lvl="0">
              <a:spcBef>
                <a:spcPts val="0"/>
              </a:spcBef>
              <a:buNone/>
            </a:pPr>
            <a:r>
              <a:rPr lang="en" dirty="0">
                <a:solidFill>
                  <a:srgbClr val="212121"/>
                </a:solidFill>
              </a:rPr>
              <a:t>Data: across STEM outreach programs, </a:t>
            </a:r>
            <a:r>
              <a:rPr lang="en" dirty="0" smtClean="0">
                <a:solidFill>
                  <a:srgbClr val="212121"/>
                </a:solidFill>
              </a:rPr>
              <a:t>w</a:t>
            </a:r>
            <a:r>
              <a:rPr lang="en-US" dirty="0" err="1" smtClean="0">
                <a:solidFill>
                  <a:srgbClr val="212121"/>
                </a:solidFill>
              </a:rPr>
              <a:t>ith</a:t>
            </a:r>
            <a:r>
              <a:rPr lang="en" dirty="0" smtClean="0">
                <a:solidFill>
                  <a:srgbClr val="212121"/>
                </a:solidFill>
              </a:rPr>
              <a:t> </a:t>
            </a:r>
            <a:r>
              <a:rPr lang="en" dirty="0">
                <a:solidFill>
                  <a:srgbClr val="212121"/>
                </a:solidFill>
              </a:rPr>
              <a:t>choice of editors varied per collections</a:t>
            </a:r>
          </a:p>
          <a:p>
            <a:pPr lvl="0">
              <a:spcBef>
                <a:spcPts val="0"/>
              </a:spcBef>
              <a:buNone/>
            </a:pPr>
            <a:endParaRPr dirty="0"/>
          </a:p>
          <a:p>
            <a:pPr lvl="0">
              <a:spcBef>
                <a:spcPts val="0"/>
              </a:spcBef>
              <a:buNone/>
            </a:pPr>
            <a:endParaRPr dirty="0"/>
          </a:p>
          <a:p>
            <a:pPr lvl="0">
              <a:spcBef>
                <a:spcPts val="0"/>
              </a:spcBef>
              <a:buNone/>
            </a:pPr>
            <a:endParaRPr dirty="0"/>
          </a:p>
          <a:p>
            <a:pPr lvl="0">
              <a:spcBef>
                <a:spcPts val="0"/>
              </a:spcBef>
              <a:buNone/>
            </a:pPr>
            <a:r>
              <a:rPr lang="en" dirty="0">
                <a:solidFill>
                  <a:srgbClr val="212121"/>
                </a:solidFill>
              </a:rPr>
              <a:t>Experiment: 45 minutes BOTS tutorial (solve levels of pre-designed puzzles, with instructions on variable, loop,function) -&gt; create puzzles</a:t>
            </a:r>
          </a:p>
          <a:p>
            <a:pPr lvl="0">
              <a:spcBef>
                <a:spcPts val="0"/>
              </a:spcBef>
              <a:buNone/>
            </a:pPr>
            <a:endParaRPr dirty="0"/>
          </a:p>
        </p:txBody>
      </p:sp>
      <p:graphicFrame>
        <p:nvGraphicFramePr>
          <p:cNvPr id="208" name="Shape 208"/>
          <p:cNvGraphicFramePr/>
          <p:nvPr>
            <p:extLst>
              <p:ext uri="{D42A27DB-BD31-4B8C-83A1-F6EECF244321}">
                <p14:modId xmlns:p14="http://schemas.microsoft.com/office/powerpoint/2010/main" val="2656115101"/>
              </p:ext>
            </p:extLst>
          </p:nvPr>
        </p:nvGraphicFramePr>
        <p:xfrm>
          <a:off x="851300" y="1951100"/>
          <a:ext cx="7239000" cy="1188629"/>
        </p:xfrm>
        <a:graphic>
          <a:graphicData uri="http://schemas.openxmlformats.org/drawingml/2006/table">
            <a:tbl>
              <a:tblPr>
                <a:noFill/>
                <a:tableStyleId>{DE25385D-30E3-48F8-A336-3C90F4FEF021}</a:tableStyleId>
              </a:tblPr>
              <a:tblGrid>
                <a:gridCol w="2268425"/>
                <a:gridCol w="1584525"/>
                <a:gridCol w="1496700"/>
                <a:gridCol w="978875"/>
                <a:gridCol w="910475"/>
              </a:tblGrid>
              <a:tr h="381000">
                <a:tc>
                  <a:txBody>
                    <a:bodyPr/>
                    <a:lstStyle/>
                    <a:p>
                      <a:pPr lvl="0" rtl="0">
                        <a:spcBef>
                          <a:spcPts val="0"/>
                        </a:spcBef>
                        <a:buNone/>
                      </a:pPr>
                      <a:r>
                        <a:rPr lang="en" b="1" dirty="0">
                          <a:solidFill>
                            <a:srgbClr val="212121"/>
                          </a:solidFill>
                          <a:latin typeface="Source Code Pro"/>
                          <a:ea typeface="Source Code Pro"/>
                          <a:cs typeface="Source Code Pro"/>
                          <a:sym typeface="Source Code Pro"/>
                        </a:rPr>
                        <a:t>Editor Type</a:t>
                      </a:r>
                    </a:p>
                  </a:txBody>
                  <a:tcPr marL="91425" marR="91425" marT="91425" marB="91425"/>
                </a:tc>
                <a:tc>
                  <a:txBody>
                    <a:bodyPr/>
                    <a:lstStyle/>
                    <a:p>
                      <a:pPr lvl="0">
                        <a:spcBef>
                          <a:spcPts val="0"/>
                        </a:spcBef>
                        <a:buNone/>
                      </a:pPr>
                      <a:r>
                        <a:rPr lang="en" b="1">
                          <a:solidFill>
                            <a:srgbClr val="212121"/>
                          </a:solidFill>
                          <a:latin typeface="Source Code Pro"/>
                          <a:ea typeface="Source Code Pro"/>
                          <a:cs typeface="Source Code Pro"/>
                          <a:sym typeface="Source Code Pro"/>
                        </a:rPr>
                        <a:t>Free-form</a:t>
                      </a:r>
                    </a:p>
                  </a:txBody>
                  <a:tcPr marL="91425" marR="91425" marT="91425" marB="91425"/>
                </a:tc>
                <a:tc>
                  <a:txBody>
                    <a:bodyPr/>
                    <a:lstStyle/>
                    <a:p>
                      <a:pPr lvl="0">
                        <a:spcBef>
                          <a:spcPts val="0"/>
                        </a:spcBef>
                        <a:buNone/>
                      </a:pPr>
                      <a:r>
                        <a:rPr lang="en" b="1">
                          <a:solidFill>
                            <a:srgbClr val="212121"/>
                          </a:solidFill>
                          <a:latin typeface="Source Code Pro"/>
                          <a:ea typeface="Source Code Pro"/>
                          <a:cs typeface="Source Code Pro"/>
                          <a:sym typeface="Source Code Pro"/>
                        </a:rPr>
                        <a:t>Programming</a:t>
                      </a:r>
                    </a:p>
                  </a:txBody>
                  <a:tcPr marL="91425" marR="91425" marT="91425" marB="91425"/>
                </a:tc>
                <a:tc>
                  <a:txBody>
                    <a:bodyPr/>
                    <a:lstStyle/>
                    <a:p>
                      <a:pPr lvl="0">
                        <a:spcBef>
                          <a:spcPts val="0"/>
                        </a:spcBef>
                        <a:buNone/>
                      </a:pPr>
                      <a:r>
                        <a:rPr lang="en" b="1">
                          <a:solidFill>
                            <a:srgbClr val="212121"/>
                          </a:solidFill>
                          <a:latin typeface="Source Code Pro"/>
                          <a:ea typeface="Source Code Pro"/>
                          <a:cs typeface="Source Code Pro"/>
                          <a:sym typeface="Source Code Pro"/>
                        </a:rPr>
                        <a:t>Block</a:t>
                      </a:r>
                    </a:p>
                  </a:txBody>
                  <a:tcPr marL="91425" marR="91425" marT="91425" marB="91425"/>
                </a:tc>
                <a:tc>
                  <a:txBody>
                    <a:bodyPr/>
                    <a:lstStyle/>
                    <a:p>
                      <a:pPr lvl="0">
                        <a:spcBef>
                          <a:spcPts val="0"/>
                        </a:spcBef>
                        <a:buNone/>
                      </a:pPr>
                      <a:r>
                        <a:rPr lang="en" b="1">
                          <a:solidFill>
                            <a:srgbClr val="212121"/>
                          </a:solidFill>
                          <a:latin typeface="Source Code Pro"/>
                          <a:ea typeface="Source Code Pro"/>
                          <a:cs typeface="Source Code Pro"/>
                          <a:sym typeface="Source Code Pro"/>
                        </a:rPr>
                        <a:t>Total</a:t>
                      </a:r>
                    </a:p>
                  </a:txBody>
                  <a:tcPr marL="91425" marR="91425" marT="91425" marB="91425"/>
                </a:tc>
              </a:tr>
              <a:tr h="381000">
                <a:tc>
                  <a:txBody>
                    <a:bodyPr/>
                    <a:lstStyle/>
                    <a:p>
                      <a:pPr lvl="0">
                        <a:spcBef>
                          <a:spcPts val="0"/>
                        </a:spcBef>
                        <a:buNone/>
                      </a:pPr>
                      <a:r>
                        <a:rPr lang="en" b="1" dirty="0">
                          <a:solidFill>
                            <a:srgbClr val="212121"/>
                          </a:solidFill>
                          <a:latin typeface="Source Code Pro"/>
                          <a:ea typeface="Source Code Pro"/>
                          <a:cs typeface="Source Code Pro"/>
                          <a:sym typeface="Source Code Pro"/>
                        </a:rPr>
                        <a:t>#Students</a:t>
                      </a:r>
                    </a:p>
                  </a:txBody>
                  <a:tcPr marL="91425" marR="91425" marT="91425" marB="91425"/>
                </a:tc>
                <a:tc>
                  <a:txBody>
                    <a:bodyPr/>
                    <a:lstStyle/>
                    <a:p>
                      <a:pPr lvl="0">
                        <a:spcBef>
                          <a:spcPts val="0"/>
                        </a:spcBef>
                        <a:buNone/>
                      </a:pPr>
                      <a:r>
                        <a:rPr lang="en">
                          <a:solidFill>
                            <a:srgbClr val="212121"/>
                          </a:solidFill>
                          <a:latin typeface="Source Code Pro"/>
                          <a:ea typeface="Source Code Pro"/>
                          <a:cs typeface="Source Code Pro"/>
                          <a:sym typeface="Source Code Pro"/>
                        </a:rPr>
                        <a:t>72</a:t>
                      </a:r>
                    </a:p>
                  </a:txBody>
                  <a:tcPr marL="91425" marR="91425" marT="91425" marB="91425"/>
                </a:tc>
                <a:tc>
                  <a:txBody>
                    <a:bodyPr/>
                    <a:lstStyle/>
                    <a:p>
                      <a:pPr lvl="0">
                        <a:spcBef>
                          <a:spcPts val="0"/>
                        </a:spcBef>
                        <a:buNone/>
                      </a:pPr>
                      <a:r>
                        <a:rPr lang="en">
                          <a:solidFill>
                            <a:srgbClr val="212121"/>
                          </a:solidFill>
                          <a:latin typeface="Source Code Pro"/>
                          <a:ea typeface="Source Code Pro"/>
                          <a:cs typeface="Source Code Pro"/>
                          <a:sym typeface="Source Code Pro"/>
                        </a:rPr>
                        <a:t>61</a:t>
                      </a:r>
                    </a:p>
                  </a:txBody>
                  <a:tcPr marL="91425" marR="91425" marT="91425" marB="91425"/>
                </a:tc>
                <a:tc>
                  <a:txBody>
                    <a:bodyPr/>
                    <a:lstStyle/>
                    <a:p>
                      <a:pPr lvl="0">
                        <a:spcBef>
                          <a:spcPts val="0"/>
                        </a:spcBef>
                        <a:buNone/>
                      </a:pPr>
                      <a:r>
                        <a:rPr lang="en">
                          <a:solidFill>
                            <a:srgbClr val="212121"/>
                          </a:solidFill>
                          <a:latin typeface="Source Code Pro"/>
                          <a:ea typeface="Source Code Pro"/>
                          <a:cs typeface="Source Code Pro"/>
                          <a:sym typeface="Source Code Pro"/>
                        </a:rPr>
                        <a:t>48</a:t>
                      </a:r>
                    </a:p>
                  </a:txBody>
                  <a:tcPr marL="91425" marR="91425" marT="91425" marB="91425"/>
                </a:tc>
                <a:tc>
                  <a:txBody>
                    <a:bodyPr/>
                    <a:lstStyle/>
                    <a:p>
                      <a:pPr lvl="0">
                        <a:spcBef>
                          <a:spcPts val="0"/>
                        </a:spcBef>
                        <a:buNone/>
                      </a:pPr>
                      <a:r>
                        <a:rPr lang="en">
                          <a:solidFill>
                            <a:srgbClr val="212121"/>
                          </a:solidFill>
                          <a:latin typeface="Source Code Pro"/>
                          <a:ea typeface="Source Code Pro"/>
                          <a:cs typeface="Source Code Pro"/>
                          <a:sym typeface="Source Code Pro"/>
                        </a:rPr>
                        <a:t>181</a:t>
                      </a:r>
                    </a:p>
                  </a:txBody>
                  <a:tcPr marL="91425" marR="91425" marT="91425" marB="91425"/>
                </a:tc>
              </a:tr>
              <a:tr h="381000">
                <a:tc>
                  <a:txBody>
                    <a:bodyPr/>
                    <a:lstStyle/>
                    <a:p>
                      <a:pPr lvl="0">
                        <a:spcBef>
                          <a:spcPts val="0"/>
                        </a:spcBef>
                        <a:buNone/>
                      </a:pPr>
                      <a:r>
                        <a:rPr lang="en" b="1">
                          <a:solidFill>
                            <a:srgbClr val="212121"/>
                          </a:solidFill>
                          <a:latin typeface="Source Code Pro"/>
                          <a:ea typeface="Source Code Pro"/>
                          <a:cs typeface="Source Code Pro"/>
                          <a:sym typeface="Source Code Pro"/>
                        </a:rPr>
                        <a:t>#Puzzles Published</a:t>
                      </a:r>
                    </a:p>
                  </a:txBody>
                  <a:tcPr marL="91425" marR="91425" marT="91425" marB="91425"/>
                </a:tc>
                <a:tc>
                  <a:txBody>
                    <a:bodyPr/>
                    <a:lstStyle/>
                    <a:p>
                      <a:pPr lvl="0">
                        <a:spcBef>
                          <a:spcPts val="0"/>
                        </a:spcBef>
                        <a:buNone/>
                      </a:pPr>
                      <a:r>
                        <a:rPr lang="en" dirty="0">
                          <a:solidFill>
                            <a:srgbClr val="212121"/>
                          </a:solidFill>
                          <a:latin typeface="Source Code Pro"/>
                          <a:ea typeface="Source Code Pro"/>
                          <a:cs typeface="Source Code Pro"/>
                          <a:sym typeface="Source Code Pro"/>
                        </a:rPr>
                        <a:t>92</a:t>
                      </a:r>
                    </a:p>
                  </a:txBody>
                  <a:tcPr marL="91425" marR="91425" marT="91425" marB="91425"/>
                </a:tc>
                <a:tc>
                  <a:txBody>
                    <a:bodyPr/>
                    <a:lstStyle/>
                    <a:p>
                      <a:pPr lvl="0">
                        <a:spcBef>
                          <a:spcPts val="0"/>
                        </a:spcBef>
                        <a:buNone/>
                      </a:pPr>
                      <a:r>
                        <a:rPr lang="en" dirty="0">
                          <a:solidFill>
                            <a:srgbClr val="212121"/>
                          </a:solidFill>
                          <a:latin typeface="Source Code Pro"/>
                          <a:ea typeface="Source Code Pro"/>
                          <a:cs typeface="Source Code Pro"/>
                          <a:sym typeface="Source Code Pro"/>
                        </a:rPr>
                        <a:t>49</a:t>
                      </a:r>
                    </a:p>
                  </a:txBody>
                  <a:tcPr marL="91425" marR="91425" marT="91425" marB="91425"/>
                </a:tc>
                <a:tc>
                  <a:txBody>
                    <a:bodyPr/>
                    <a:lstStyle/>
                    <a:p>
                      <a:pPr lvl="0">
                        <a:spcBef>
                          <a:spcPts val="0"/>
                        </a:spcBef>
                        <a:buNone/>
                      </a:pPr>
                      <a:r>
                        <a:rPr lang="en" dirty="0">
                          <a:solidFill>
                            <a:srgbClr val="212121"/>
                          </a:solidFill>
                          <a:latin typeface="Source Code Pro"/>
                          <a:ea typeface="Source Code Pro"/>
                          <a:cs typeface="Source Code Pro"/>
                          <a:sym typeface="Source Code Pro"/>
                        </a:rPr>
                        <a:t>33</a:t>
                      </a:r>
                    </a:p>
                  </a:txBody>
                  <a:tcPr marL="91425" marR="91425" marT="91425" marB="91425"/>
                </a:tc>
                <a:tc>
                  <a:txBody>
                    <a:bodyPr/>
                    <a:lstStyle/>
                    <a:p>
                      <a:pPr lvl="0">
                        <a:spcBef>
                          <a:spcPts val="0"/>
                        </a:spcBef>
                        <a:buNone/>
                      </a:pPr>
                      <a:r>
                        <a:rPr lang="en" dirty="0">
                          <a:solidFill>
                            <a:srgbClr val="212121"/>
                          </a:solidFill>
                          <a:latin typeface="Source Code Pro"/>
                          <a:ea typeface="Source Code Pro"/>
                          <a:cs typeface="Source Code Pro"/>
                          <a:sym typeface="Source Code Pro"/>
                        </a:rPr>
                        <a:t>175</a:t>
                      </a:r>
                    </a:p>
                  </a:txBody>
                  <a:tcPr marL="91425" marR="91425" marT="91425" marB="91425"/>
                </a:tc>
              </a:tr>
            </a:tbl>
          </a:graphicData>
        </a:graphic>
      </p:graphicFrame>
      <p:sp>
        <p:nvSpPr>
          <p:cNvPr id="5" name="TextBox 4"/>
          <p:cNvSpPr txBox="1"/>
          <p:nvPr/>
        </p:nvSpPr>
        <p:spPr>
          <a:xfrm>
            <a:off x="8326638" y="4774168"/>
            <a:ext cx="684578" cy="307777"/>
          </a:xfrm>
          <a:prstGeom prst="rect">
            <a:avLst/>
          </a:prstGeom>
          <a:noFill/>
        </p:spPr>
        <p:txBody>
          <a:bodyPr wrap="square" rtlCol="0">
            <a:spAutoFit/>
          </a:bodyPr>
          <a:lstStyle/>
          <a:p>
            <a:r>
              <a:rPr lang="en-US" dirty="0" smtClean="0"/>
              <a:t>18/34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271650" y="1238225"/>
            <a:ext cx="8520600" cy="1493700"/>
          </a:xfrm>
          <a:prstGeom prst="rect">
            <a:avLst/>
          </a:prstGeom>
        </p:spPr>
        <p:txBody>
          <a:bodyPr lIns="91425" tIns="91425" rIns="91425" bIns="91425" anchor="t" anchorCtr="0">
            <a:noAutofit/>
          </a:bodyPr>
          <a:lstStyle/>
          <a:p>
            <a:pPr lvl="0" algn="ctr" rtl="0">
              <a:spcBef>
                <a:spcPts val="0"/>
              </a:spcBef>
              <a:buNone/>
            </a:pPr>
            <a:r>
              <a:rPr lang="en" sz="2800" dirty="0">
                <a:solidFill>
                  <a:srgbClr val="000000"/>
                </a:solidFill>
                <a:latin typeface="Calibri"/>
                <a:cs typeface="Calibri"/>
              </a:rPr>
              <a:t>Measuring Gameplay Affordances of User-Generated Content in </a:t>
            </a:r>
            <a:r>
              <a:rPr lang="en" sz="3600" dirty="0" smtClean="0">
                <a:solidFill>
                  <a:srgbClr val="4A86E8"/>
                </a:solidFill>
                <a:latin typeface="Calibri"/>
                <a:cs typeface="Calibri"/>
              </a:rPr>
              <a:t>an </a:t>
            </a:r>
            <a:r>
              <a:rPr lang="en" sz="3600" dirty="0">
                <a:solidFill>
                  <a:srgbClr val="4A86E8"/>
                </a:solidFill>
                <a:latin typeface="Calibri"/>
                <a:cs typeface="Calibri"/>
              </a:rPr>
              <a:t>Educational Game</a:t>
            </a:r>
          </a:p>
        </p:txBody>
      </p:sp>
      <p:sp>
        <p:nvSpPr>
          <p:cNvPr id="2" name="TextBox 1"/>
          <p:cNvSpPr txBox="1"/>
          <p:nvPr/>
        </p:nvSpPr>
        <p:spPr>
          <a:xfrm>
            <a:off x="8326638" y="4774168"/>
            <a:ext cx="684578" cy="307777"/>
          </a:xfrm>
          <a:prstGeom prst="rect">
            <a:avLst/>
          </a:prstGeom>
          <a:noFill/>
        </p:spPr>
        <p:txBody>
          <a:bodyPr wrap="square" rtlCol="0">
            <a:spAutoFit/>
          </a:bodyPr>
          <a:lstStyle/>
          <a:p>
            <a:r>
              <a:rPr lang="en-US" dirty="0" smtClean="0"/>
              <a:t>1/34</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Shape 213"/>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This </a:t>
            </a:r>
            <a:r>
              <a:rPr lang="en-US" sz="2800" dirty="0" smtClean="0">
                <a:latin typeface="Calibri"/>
                <a:cs typeface="Calibri"/>
              </a:rPr>
              <a:t>S</a:t>
            </a:r>
            <a:r>
              <a:rPr lang="en" sz="2800" dirty="0" smtClean="0">
                <a:latin typeface="Calibri"/>
                <a:cs typeface="Calibri"/>
              </a:rPr>
              <a:t>tudy </a:t>
            </a:r>
            <a:r>
              <a:rPr lang="en" sz="2800" dirty="0">
                <a:latin typeface="Calibri"/>
                <a:cs typeface="Calibri"/>
              </a:rPr>
              <a:t>- </a:t>
            </a:r>
            <a:r>
              <a:rPr lang="en-US" sz="2800" dirty="0" smtClean="0">
                <a:latin typeface="Calibri"/>
                <a:cs typeface="Calibri"/>
              </a:rPr>
              <a:t>M</a:t>
            </a:r>
            <a:r>
              <a:rPr lang="en" sz="2800" dirty="0" smtClean="0">
                <a:latin typeface="Calibri"/>
                <a:cs typeface="Calibri"/>
              </a:rPr>
              <a:t>easurement</a:t>
            </a:r>
            <a:endParaRPr lang="en" sz="2800" dirty="0">
              <a:latin typeface="Calibri"/>
              <a:cs typeface="Calibri"/>
            </a:endParaRPr>
          </a:p>
        </p:txBody>
      </p:sp>
      <p:sp>
        <p:nvSpPr>
          <p:cNvPr id="214" name="Shape 214"/>
          <p:cNvSpPr txBox="1">
            <a:spLocks noGrp="1"/>
          </p:cNvSpPr>
          <p:nvPr>
            <p:ph type="body" idx="1"/>
          </p:nvPr>
        </p:nvSpPr>
        <p:spPr>
          <a:xfrm>
            <a:off x="311700" y="1093850"/>
            <a:ext cx="8520600" cy="3475025"/>
          </a:xfrm>
          <a:prstGeom prst="rect">
            <a:avLst/>
          </a:prstGeom>
        </p:spPr>
        <p:txBody>
          <a:bodyPr lIns="91425" tIns="91425" rIns="91425" bIns="91425" anchor="t" anchorCtr="0">
            <a:noAutofit/>
          </a:bodyPr>
          <a:lstStyle/>
          <a:p>
            <a:pPr lvl="0">
              <a:spcBef>
                <a:spcPts val="0"/>
              </a:spcBef>
              <a:buNone/>
            </a:pPr>
            <a:r>
              <a:rPr lang="en-US" dirty="0">
                <a:solidFill>
                  <a:srgbClr val="212121"/>
                </a:solidFill>
              </a:rPr>
              <a:t>D</a:t>
            </a:r>
            <a:r>
              <a:rPr lang="en" dirty="0" smtClean="0">
                <a:solidFill>
                  <a:srgbClr val="212121"/>
                </a:solidFill>
              </a:rPr>
              <a:t>ifferences </a:t>
            </a:r>
            <a:r>
              <a:rPr lang="en" dirty="0">
                <a:solidFill>
                  <a:srgbClr val="212121"/>
                </a:solidFill>
              </a:rPr>
              <a:t>between naive and expert solutions (optimized by algorithm from student’s solution) </a:t>
            </a:r>
            <a:endParaRPr lang="en-US" dirty="0" smtClean="0">
              <a:solidFill>
                <a:srgbClr val="212121"/>
              </a:solidFill>
            </a:endParaRPr>
          </a:p>
          <a:p>
            <a:pPr lvl="0">
              <a:spcBef>
                <a:spcPts val="0"/>
              </a:spcBef>
              <a:buNone/>
            </a:pPr>
            <a:r>
              <a:rPr lang="en-US" dirty="0" smtClean="0">
                <a:solidFill>
                  <a:srgbClr val="212121"/>
                </a:solidFill>
              </a:rPr>
              <a:t>HIGH differences</a:t>
            </a:r>
            <a:r>
              <a:rPr lang="en" dirty="0" smtClean="0">
                <a:solidFill>
                  <a:srgbClr val="212121"/>
                </a:solidFill>
              </a:rPr>
              <a:t>=&gt; </a:t>
            </a:r>
            <a:r>
              <a:rPr lang="en-US" dirty="0" smtClean="0">
                <a:solidFill>
                  <a:srgbClr val="212121"/>
                </a:solidFill>
              </a:rPr>
              <a:t>L</a:t>
            </a:r>
            <a:r>
              <a:rPr lang="en" dirty="0" smtClean="0">
                <a:solidFill>
                  <a:srgbClr val="212121"/>
                </a:solidFill>
              </a:rPr>
              <a:t>arger </a:t>
            </a:r>
            <a:r>
              <a:rPr lang="en" dirty="0">
                <a:solidFill>
                  <a:srgbClr val="212121"/>
                </a:solidFill>
              </a:rPr>
              <a:t>space for more optimization through loops and functions </a:t>
            </a:r>
            <a:r>
              <a:rPr lang="en" b="1" dirty="0">
                <a:solidFill>
                  <a:srgbClr val="212121"/>
                </a:solidFill>
              </a:rPr>
              <a:t>(Gameplay Affordance) </a:t>
            </a:r>
          </a:p>
          <a:p>
            <a:pPr lvl="0">
              <a:spcBef>
                <a:spcPts val="0"/>
              </a:spcBef>
              <a:buNone/>
            </a:pPr>
            <a:r>
              <a:rPr lang="en" dirty="0">
                <a:solidFill>
                  <a:srgbClr val="212121"/>
                </a:solidFill>
              </a:rPr>
              <a:t>Thus, we want LOW occurrence of levels with NO gameplay affordance</a:t>
            </a:r>
          </a:p>
          <a:p>
            <a:pPr marL="457200" lvl="0" indent="0">
              <a:spcBef>
                <a:spcPts val="0"/>
              </a:spcBef>
              <a:buNone/>
            </a:pPr>
            <a:r>
              <a:rPr lang="en" dirty="0">
                <a:solidFill>
                  <a:srgbClr val="212121"/>
                </a:solidFill>
              </a:rPr>
              <a:t>Puzzles with </a:t>
            </a:r>
            <a:r>
              <a:rPr lang="en" b="1" dirty="0">
                <a:solidFill>
                  <a:srgbClr val="212121"/>
                </a:solidFill>
              </a:rPr>
              <a:t>0 gameplay affordance </a:t>
            </a:r>
            <a:r>
              <a:rPr lang="en" dirty="0">
                <a:solidFill>
                  <a:srgbClr val="212121"/>
                </a:solidFill>
              </a:rPr>
              <a:t>were found in prior work </a:t>
            </a:r>
            <a:r>
              <a:rPr lang="en-US" sz="1400" dirty="0" smtClean="0">
                <a:solidFill>
                  <a:srgbClr val="212121"/>
                </a:solidFill>
              </a:rPr>
              <a:t>(Hicks et al., 2014)</a:t>
            </a:r>
            <a:endParaRPr lang="en" sz="1400" dirty="0">
              <a:solidFill>
                <a:srgbClr val="212121"/>
              </a:solidFill>
            </a:endParaRPr>
          </a:p>
        </p:txBody>
      </p:sp>
      <p:sp>
        <p:nvSpPr>
          <p:cNvPr id="4" name="TextBox 3"/>
          <p:cNvSpPr txBox="1"/>
          <p:nvPr/>
        </p:nvSpPr>
        <p:spPr>
          <a:xfrm>
            <a:off x="8326638" y="4774168"/>
            <a:ext cx="684578" cy="307777"/>
          </a:xfrm>
          <a:prstGeom prst="rect">
            <a:avLst/>
          </a:prstGeom>
          <a:noFill/>
        </p:spPr>
        <p:txBody>
          <a:bodyPr wrap="square" rtlCol="0">
            <a:spAutoFit/>
          </a:bodyPr>
          <a:lstStyle/>
          <a:p>
            <a:r>
              <a:rPr lang="en-US" dirty="0" smtClean="0"/>
              <a:t>19/34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Shape 219"/>
          <p:cNvSpPr txBox="1">
            <a:spLocks noGrp="1"/>
          </p:cNvSpPr>
          <p:nvPr>
            <p:ph type="title"/>
          </p:nvPr>
        </p:nvSpPr>
        <p:spPr>
          <a:xfrm>
            <a:off x="311700" y="136550"/>
            <a:ext cx="8520600" cy="801000"/>
          </a:xfrm>
          <a:prstGeom prst="rect">
            <a:avLst/>
          </a:prstGeom>
        </p:spPr>
        <p:txBody>
          <a:bodyPr lIns="91425" tIns="91425" rIns="91425" bIns="91425" anchor="t" anchorCtr="0">
            <a:noAutofit/>
          </a:bodyPr>
          <a:lstStyle/>
          <a:p>
            <a:pPr lvl="0">
              <a:spcBef>
                <a:spcPts val="0"/>
              </a:spcBef>
              <a:buNone/>
            </a:pPr>
            <a:r>
              <a:rPr lang="en-US" sz="2800" dirty="0" smtClean="0">
                <a:latin typeface="Calibri"/>
                <a:cs typeface="Calibri"/>
              </a:rPr>
              <a:t>Examples of </a:t>
            </a:r>
            <a:r>
              <a:rPr lang="en-US" sz="2800" dirty="0">
                <a:latin typeface="Calibri"/>
                <a:cs typeface="Calibri"/>
              </a:rPr>
              <a:t>0</a:t>
            </a:r>
            <a:r>
              <a:rPr lang="en" sz="2800" dirty="0" smtClean="0">
                <a:latin typeface="Calibri"/>
                <a:cs typeface="Calibri"/>
              </a:rPr>
              <a:t> </a:t>
            </a:r>
            <a:r>
              <a:rPr lang="en-US" sz="2800" dirty="0">
                <a:latin typeface="Calibri"/>
                <a:cs typeface="Calibri"/>
              </a:rPr>
              <a:t>G</a:t>
            </a:r>
            <a:r>
              <a:rPr lang="en" sz="2800" dirty="0" smtClean="0">
                <a:latin typeface="Calibri"/>
                <a:cs typeface="Calibri"/>
              </a:rPr>
              <a:t>ameplay Affordance</a:t>
            </a:r>
            <a:r>
              <a:rPr lang="en-US" sz="2800" dirty="0" smtClean="0">
                <a:latin typeface="Calibri"/>
                <a:cs typeface="Calibri"/>
              </a:rPr>
              <a:t> Puzzles</a:t>
            </a:r>
            <a:endParaRPr lang="en" sz="2800" dirty="0">
              <a:latin typeface="Calibri"/>
              <a:cs typeface="Calibri"/>
            </a:endParaRPr>
          </a:p>
        </p:txBody>
      </p:sp>
      <p:pic>
        <p:nvPicPr>
          <p:cNvPr id="222" name="Shape 222" descr="Screen Shot 2016-06-28 at 10.38.49 PM.png"/>
          <p:cNvPicPr preferRelativeResize="0"/>
          <p:nvPr/>
        </p:nvPicPr>
        <p:blipFill>
          <a:blip r:embed="rId3">
            <a:alphaModFix/>
          </a:blip>
          <a:stretch>
            <a:fillRect/>
          </a:stretch>
        </p:blipFill>
        <p:spPr>
          <a:xfrm>
            <a:off x="195325" y="2097274"/>
            <a:ext cx="2236749" cy="1702350"/>
          </a:xfrm>
          <a:prstGeom prst="rect">
            <a:avLst/>
          </a:prstGeom>
          <a:noFill/>
          <a:ln>
            <a:noFill/>
          </a:ln>
        </p:spPr>
      </p:pic>
      <p:pic>
        <p:nvPicPr>
          <p:cNvPr id="223" name="Shape 223" descr="Screen Shot 2016-06-28 at 10.38.20 PM.png"/>
          <p:cNvPicPr preferRelativeResize="0"/>
          <p:nvPr/>
        </p:nvPicPr>
        <p:blipFill>
          <a:blip r:embed="rId4">
            <a:alphaModFix/>
          </a:blip>
          <a:stretch>
            <a:fillRect/>
          </a:stretch>
        </p:blipFill>
        <p:spPr>
          <a:xfrm>
            <a:off x="2432070" y="2097275"/>
            <a:ext cx="2196555" cy="1702349"/>
          </a:xfrm>
          <a:prstGeom prst="rect">
            <a:avLst/>
          </a:prstGeom>
          <a:noFill/>
          <a:ln>
            <a:noFill/>
          </a:ln>
        </p:spPr>
      </p:pic>
      <p:pic>
        <p:nvPicPr>
          <p:cNvPr id="224" name="Shape 224" descr="Screen Shot 2016-06-28 at 10.40.03 PM.png"/>
          <p:cNvPicPr preferRelativeResize="0"/>
          <p:nvPr/>
        </p:nvPicPr>
        <p:blipFill>
          <a:blip r:embed="rId5">
            <a:alphaModFix/>
          </a:blip>
          <a:stretch>
            <a:fillRect/>
          </a:stretch>
        </p:blipFill>
        <p:spPr>
          <a:xfrm>
            <a:off x="4592699" y="2093224"/>
            <a:ext cx="2236749" cy="1710466"/>
          </a:xfrm>
          <a:prstGeom prst="rect">
            <a:avLst/>
          </a:prstGeom>
          <a:noFill/>
          <a:ln>
            <a:noFill/>
          </a:ln>
        </p:spPr>
      </p:pic>
      <p:pic>
        <p:nvPicPr>
          <p:cNvPr id="225" name="Shape 225" descr="Screen Shot 2016-06-28 at 10.38.10 PM.png"/>
          <p:cNvPicPr preferRelativeResize="0"/>
          <p:nvPr/>
        </p:nvPicPr>
        <p:blipFill>
          <a:blip r:embed="rId6">
            <a:alphaModFix/>
          </a:blip>
          <a:stretch>
            <a:fillRect/>
          </a:stretch>
        </p:blipFill>
        <p:spPr>
          <a:xfrm>
            <a:off x="6864550" y="2096737"/>
            <a:ext cx="2236750" cy="1703424"/>
          </a:xfrm>
          <a:prstGeom prst="rect">
            <a:avLst/>
          </a:prstGeom>
          <a:noFill/>
          <a:ln>
            <a:noFill/>
          </a:ln>
        </p:spPr>
      </p:pic>
      <p:sp>
        <p:nvSpPr>
          <p:cNvPr id="226" name="Shape 226"/>
          <p:cNvSpPr/>
          <p:nvPr/>
        </p:nvSpPr>
        <p:spPr>
          <a:xfrm>
            <a:off x="195325" y="743150"/>
            <a:ext cx="3099000" cy="1092000"/>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b="1"/>
              <a:t>Sandbox</a:t>
            </a:r>
          </a:p>
          <a:p>
            <a:pPr lvl="0">
              <a:spcBef>
                <a:spcPts val="0"/>
              </a:spcBef>
              <a:buNone/>
            </a:pPr>
            <a:r>
              <a:rPr lang="en"/>
              <a:t>Distracting structure</a:t>
            </a:r>
          </a:p>
          <a:p>
            <a:pPr lvl="0">
              <a:spcBef>
                <a:spcPts val="0"/>
              </a:spcBef>
              <a:buNone/>
            </a:pPr>
            <a:r>
              <a:rPr lang="en"/>
              <a:t>Trivial/non-existent solutions</a:t>
            </a:r>
          </a:p>
          <a:p>
            <a:pPr lvl="0">
              <a:spcBef>
                <a:spcPts val="0"/>
              </a:spcBef>
              <a:buNone/>
            </a:pPr>
            <a:r>
              <a:rPr lang="en" i="1"/>
              <a:t>“I created a pretty puzzle. Don’t care about solving”</a:t>
            </a:r>
          </a:p>
        </p:txBody>
      </p:sp>
      <p:sp>
        <p:nvSpPr>
          <p:cNvPr id="227" name="Shape 227"/>
          <p:cNvSpPr/>
          <p:nvPr/>
        </p:nvSpPr>
        <p:spPr>
          <a:xfrm>
            <a:off x="1501425" y="3867400"/>
            <a:ext cx="3727472" cy="951600"/>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b="1" dirty="0"/>
              <a:t>Power-gamer</a:t>
            </a:r>
          </a:p>
          <a:p>
            <a:pPr lvl="0">
              <a:spcBef>
                <a:spcPts val="0"/>
              </a:spcBef>
              <a:buNone/>
            </a:pPr>
            <a:r>
              <a:rPr lang="en" dirty="0" smtClean="0"/>
              <a:t>Tedious/</a:t>
            </a:r>
            <a:r>
              <a:rPr lang="en-US" dirty="0" smtClean="0"/>
              <a:t>obscure</a:t>
            </a:r>
            <a:r>
              <a:rPr lang="en" dirty="0" smtClean="0"/>
              <a:t>/non-existent </a:t>
            </a:r>
            <a:r>
              <a:rPr lang="en" dirty="0"/>
              <a:t>solutions with few repeated patterns</a:t>
            </a:r>
          </a:p>
          <a:p>
            <a:pPr lvl="0" rtl="0">
              <a:spcBef>
                <a:spcPts val="0"/>
              </a:spcBef>
              <a:buNone/>
            </a:pPr>
            <a:r>
              <a:rPr lang="en" i="1" dirty="0"/>
              <a:t>“I want to make you </a:t>
            </a:r>
            <a:r>
              <a:rPr lang="en-US" i="1" dirty="0" smtClean="0"/>
              <a:t> SURRENDER&amp;</a:t>
            </a:r>
            <a:r>
              <a:rPr lang="en" i="1" dirty="0" smtClean="0"/>
              <a:t>FAIL</a:t>
            </a:r>
            <a:r>
              <a:rPr lang="en" i="1" dirty="0"/>
              <a:t>”</a:t>
            </a:r>
          </a:p>
        </p:txBody>
      </p:sp>
      <p:sp>
        <p:nvSpPr>
          <p:cNvPr id="228" name="Shape 228"/>
          <p:cNvSpPr/>
          <p:nvPr/>
        </p:nvSpPr>
        <p:spPr>
          <a:xfrm>
            <a:off x="3945524" y="743150"/>
            <a:ext cx="4270061" cy="1180212"/>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b="1" dirty="0"/>
              <a:t>Griefer</a:t>
            </a:r>
          </a:p>
          <a:p>
            <a:pPr lvl="0">
              <a:spcBef>
                <a:spcPts val="0"/>
              </a:spcBef>
              <a:buNone/>
            </a:pPr>
            <a:r>
              <a:rPr lang="en-US" dirty="0" smtClean="0"/>
              <a:t>Obscure</a:t>
            </a:r>
            <a:r>
              <a:rPr lang="en" dirty="0" smtClean="0"/>
              <a:t>/non-existent </a:t>
            </a:r>
            <a:r>
              <a:rPr lang="en" dirty="0"/>
              <a:t>solutions</a:t>
            </a:r>
          </a:p>
          <a:p>
            <a:pPr lvl="0" rtl="0">
              <a:spcBef>
                <a:spcPts val="0"/>
              </a:spcBef>
              <a:buNone/>
            </a:pPr>
            <a:r>
              <a:rPr lang="en" dirty="0"/>
              <a:t>Distracting structures, objects, or spelled words that serve no use</a:t>
            </a:r>
          </a:p>
          <a:p>
            <a:pPr lvl="0" rtl="0">
              <a:spcBef>
                <a:spcPts val="0"/>
              </a:spcBef>
              <a:buNone/>
            </a:pPr>
            <a:r>
              <a:rPr lang="en" i="1" dirty="0" smtClean="0"/>
              <a:t>“I </a:t>
            </a:r>
            <a:r>
              <a:rPr lang="en" i="1" dirty="0"/>
              <a:t>created </a:t>
            </a:r>
            <a:r>
              <a:rPr lang="en" i="1" dirty="0" smtClean="0"/>
              <a:t>skycraper</a:t>
            </a:r>
            <a:r>
              <a:rPr lang="en-US" i="1" dirty="0" smtClean="0"/>
              <a:t>s</a:t>
            </a:r>
            <a:r>
              <a:rPr lang="en" i="1" dirty="0" smtClean="0"/>
              <a:t> </a:t>
            </a:r>
            <a:r>
              <a:rPr lang="en-US" i="1" dirty="0" smtClean="0"/>
              <a:t>so you can’t find any box</a:t>
            </a:r>
            <a:r>
              <a:rPr lang="en" i="1" dirty="0" smtClean="0"/>
              <a:t>!! </a:t>
            </a:r>
            <a:r>
              <a:rPr lang="en" i="1" dirty="0"/>
              <a:t>”</a:t>
            </a:r>
          </a:p>
        </p:txBody>
      </p:sp>
      <p:sp>
        <p:nvSpPr>
          <p:cNvPr id="229" name="Shape 229"/>
          <p:cNvSpPr/>
          <p:nvPr/>
        </p:nvSpPr>
        <p:spPr>
          <a:xfrm>
            <a:off x="5999655" y="3994400"/>
            <a:ext cx="3144445" cy="913800"/>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b="1" dirty="0"/>
              <a:t>Trivial</a:t>
            </a:r>
          </a:p>
          <a:p>
            <a:pPr lvl="0" rtl="0">
              <a:spcBef>
                <a:spcPts val="0"/>
              </a:spcBef>
              <a:buNone/>
            </a:pPr>
            <a:r>
              <a:rPr lang="en" dirty="0"/>
              <a:t>Trivial solution in 1 or 2 moves</a:t>
            </a:r>
          </a:p>
          <a:p>
            <a:pPr lvl="0" rtl="0">
              <a:spcBef>
                <a:spcPts val="0"/>
              </a:spcBef>
              <a:buNone/>
            </a:pPr>
            <a:r>
              <a:rPr lang="en" i="1" dirty="0"/>
              <a:t>“I used the shortest time i can to create a </a:t>
            </a:r>
            <a:r>
              <a:rPr lang="en" i="1" dirty="0" smtClean="0"/>
              <a:t>puzzle</a:t>
            </a:r>
            <a:r>
              <a:rPr lang="en-US" i="1" dirty="0" smtClean="0"/>
              <a:t> and I’m done</a:t>
            </a:r>
            <a:r>
              <a:rPr lang="en" i="1" dirty="0" smtClean="0"/>
              <a:t>”</a:t>
            </a:r>
            <a:endParaRPr lang="en" i="1" dirty="0"/>
          </a:p>
        </p:txBody>
      </p:sp>
      <p:cxnSp>
        <p:nvCxnSpPr>
          <p:cNvPr id="3" name="Straight Arrow Connector 2"/>
          <p:cNvCxnSpPr>
            <a:endCxn id="226" idx="2"/>
          </p:cNvCxnSpPr>
          <p:nvPr/>
        </p:nvCxnSpPr>
        <p:spPr>
          <a:xfrm flipV="1">
            <a:off x="1333500" y="1835150"/>
            <a:ext cx="411325" cy="258074"/>
          </a:xfrm>
          <a:prstGeom prst="straightConnector1">
            <a:avLst/>
          </a:prstGeom>
          <a:ln>
            <a:solidFill>
              <a:srgbClr val="00FDC8"/>
            </a:solidFill>
            <a:tailEnd type="arrow"/>
          </a:ln>
        </p:spPr>
        <p:style>
          <a:lnRef idx="2">
            <a:schemeClr val="accent1"/>
          </a:lnRef>
          <a:fillRef idx="0">
            <a:schemeClr val="accent1"/>
          </a:fillRef>
          <a:effectRef idx="1">
            <a:schemeClr val="accent1"/>
          </a:effectRef>
          <a:fontRef idx="minor">
            <a:schemeClr val="tx1"/>
          </a:fontRef>
        </p:style>
      </p:cxnSp>
      <p:cxnSp>
        <p:nvCxnSpPr>
          <p:cNvPr id="5" name="Straight Arrow Connector 4"/>
          <p:cNvCxnSpPr>
            <a:stCxn id="223" idx="2"/>
            <a:endCxn id="227" idx="0"/>
          </p:cNvCxnSpPr>
          <p:nvPr/>
        </p:nvCxnSpPr>
        <p:spPr>
          <a:xfrm flipH="1">
            <a:off x="3365161" y="3799624"/>
            <a:ext cx="165187" cy="67776"/>
          </a:xfrm>
          <a:prstGeom prst="straightConnector1">
            <a:avLst/>
          </a:prstGeom>
          <a:ln>
            <a:solidFill>
              <a:srgbClr val="00FDC8"/>
            </a:solidFill>
            <a:tailEnd type="arrow"/>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a:stCxn id="224" idx="0"/>
            <a:endCxn id="228" idx="2"/>
          </p:cNvCxnSpPr>
          <p:nvPr/>
        </p:nvCxnSpPr>
        <p:spPr>
          <a:xfrm flipV="1">
            <a:off x="5711074" y="1923362"/>
            <a:ext cx="369481" cy="169862"/>
          </a:xfrm>
          <a:prstGeom prst="straightConnector1">
            <a:avLst/>
          </a:prstGeom>
          <a:ln>
            <a:solidFill>
              <a:srgbClr val="00FDC8"/>
            </a:solidFill>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a:stCxn id="225" idx="2"/>
            <a:endCxn id="229" idx="0"/>
          </p:cNvCxnSpPr>
          <p:nvPr/>
        </p:nvCxnSpPr>
        <p:spPr>
          <a:xfrm flipH="1">
            <a:off x="7571878" y="3800161"/>
            <a:ext cx="411047" cy="194239"/>
          </a:xfrm>
          <a:prstGeom prst="straightConnector1">
            <a:avLst/>
          </a:prstGeom>
          <a:ln>
            <a:solidFill>
              <a:srgbClr val="00FDC8"/>
            </a:solidFill>
            <a:tailEnd type="arrow"/>
          </a:ln>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8326638" y="4774168"/>
            <a:ext cx="684578" cy="307777"/>
          </a:xfrm>
          <a:prstGeom prst="rect">
            <a:avLst/>
          </a:prstGeom>
          <a:noFill/>
        </p:spPr>
        <p:txBody>
          <a:bodyPr wrap="square" rtlCol="0">
            <a:spAutoFit/>
          </a:bodyPr>
          <a:lstStyle/>
          <a:p>
            <a:r>
              <a:rPr lang="en-US" dirty="0" smtClean="0"/>
              <a:t>20/34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2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6" grpId="0" animBg="1"/>
      <p:bldP spid="227" grpId="0" animBg="1"/>
      <p:bldP spid="228" grpId="0" animBg="1"/>
      <p:bldP spid="22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Shape 234"/>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Result I </a:t>
            </a:r>
            <a:r>
              <a:rPr lang="en" sz="2800" dirty="0" smtClean="0">
                <a:latin typeface="Calibri"/>
                <a:cs typeface="Calibri"/>
              </a:rPr>
              <a:t>– </a:t>
            </a:r>
            <a:r>
              <a:rPr lang="en-US" sz="2800" dirty="0" smtClean="0">
                <a:latin typeface="Calibri"/>
                <a:cs typeface="Calibri"/>
              </a:rPr>
              <a:t>E</a:t>
            </a:r>
            <a:r>
              <a:rPr lang="en" sz="2800" dirty="0" smtClean="0">
                <a:latin typeface="Calibri"/>
                <a:cs typeface="Calibri"/>
              </a:rPr>
              <a:t>xpert </a:t>
            </a:r>
            <a:r>
              <a:rPr lang="en-US" sz="2800" dirty="0">
                <a:latin typeface="Calibri"/>
                <a:cs typeface="Calibri"/>
              </a:rPr>
              <a:t>T</a:t>
            </a:r>
            <a:r>
              <a:rPr lang="en" sz="2800" dirty="0" smtClean="0">
                <a:latin typeface="Calibri"/>
                <a:cs typeface="Calibri"/>
              </a:rPr>
              <a:t>agging</a:t>
            </a:r>
            <a:endParaRPr lang="en" sz="2800" dirty="0">
              <a:latin typeface="Calibri"/>
              <a:cs typeface="Calibri"/>
            </a:endParaRPr>
          </a:p>
        </p:txBody>
      </p:sp>
      <p:pic>
        <p:nvPicPr>
          <p:cNvPr id="235" name="Shape 235" descr="Screen Shot 2016-06-29 at 7.19.29 PM.png"/>
          <p:cNvPicPr preferRelativeResize="0"/>
          <p:nvPr/>
        </p:nvPicPr>
        <p:blipFill rotWithShape="1">
          <a:blip r:embed="rId3">
            <a:alphaModFix/>
          </a:blip>
          <a:srcRect l="14333" t="22293" r="17682"/>
          <a:stretch/>
        </p:blipFill>
        <p:spPr>
          <a:xfrm>
            <a:off x="4265450" y="1606609"/>
            <a:ext cx="4878550" cy="2595500"/>
          </a:xfrm>
          <a:prstGeom prst="rect">
            <a:avLst/>
          </a:prstGeom>
          <a:noFill/>
          <a:ln>
            <a:noFill/>
          </a:ln>
        </p:spPr>
      </p:pic>
      <p:sp>
        <p:nvSpPr>
          <p:cNvPr id="236" name="Shape 236"/>
          <p:cNvSpPr txBox="1"/>
          <p:nvPr/>
        </p:nvSpPr>
        <p:spPr>
          <a:xfrm>
            <a:off x="6136888" y="1497937"/>
            <a:ext cx="742500" cy="390900"/>
          </a:xfrm>
          <a:prstGeom prst="rect">
            <a:avLst/>
          </a:prstGeom>
          <a:solidFill>
            <a:srgbClr val="FFFFFF"/>
          </a:solidFill>
          <a:ln>
            <a:noFill/>
          </a:ln>
        </p:spPr>
        <p:txBody>
          <a:bodyPr lIns="91425" tIns="91425" rIns="91425" bIns="91425" anchor="t" anchorCtr="0">
            <a:noAutofit/>
          </a:bodyPr>
          <a:lstStyle/>
          <a:p>
            <a:pPr lvl="0">
              <a:spcBef>
                <a:spcPts val="0"/>
              </a:spcBef>
              <a:buNone/>
            </a:pPr>
            <a:r>
              <a:rPr lang="en" sz="2400" dirty="0"/>
              <a:t>FF</a:t>
            </a:r>
          </a:p>
        </p:txBody>
      </p:sp>
      <p:sp>
        <p:nvSpPr>
          <p:cNvPr id="237" name="Shape 237"/>
          <p:cNvSpPr txBox="1"/>
          <p:nvPr/>
        </p:nvSpPr>
        <p:spPr>
          <a:xfrm>
            <a:off x="224700" y="1016000"/>
            <a:ext cx="4347300" cy="34875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None/>
            </a:pPr>
            <a:r>
              <a:rPr lang="en-US" sz="1800" dirty="0" err="1" smtClean="0">
                <a:solidFill>
                  <a:srgbClr val="212121"/>
                </a:solidFill>
                <a:latin typeface="Source Code Pro"/>
                <a:ea typeface="Source Code Pro"/>
                <a:cs typeface="Source Code Pro"/>
                <a:sym typeface="Source Code Pro"/>
              </a:rPr>
              <a:t>Block&amp;Programming</a:t>
            </a:r>
            <a:r>
              <a:rPr lang="en" sz="1800" dirty="0" smtClean="0">
                <a:solidFill>
                  <a:srgbClr val="212121"/>
                </a:solidFill>
                <a:latin typeface="Source Code Pro"/>
                <a:ea typeface="Source Code Pro"/>
                <a:cs typeface="Source Code Pro"/>
                <a:sym typeface="Source Code Pro"/>
              </a:rPr>
              <a:t> editor</a:t>
            </a:r>
            <a:r>
              <a:rPr lang="en-US" sz="1800" dirty="0" smtClean="0">
                <a:solidFill>
                  <a:srgbClr val="212121"/>
                </a:solidFill>
                <a:latin typeface="Source Code Pro"/>
                <a:ea typeface="Source Code Pro"/>
                <a:cs typeface="Source Code Pro"/>
                <a:sym typeface="Source Code Pro"/>
              </a:rPr>
              <a:t>s</a:t>
            </a:r>
            <a:r>
              <a:rPr lang="en" sz="1800" dirty="0" smtClean="0">
                <a:solidFill>
                  <a:srgbClr val="212121"/>
                </a:solidFill>
                <a:latin typeface="Source Code Pro"/>
                <a:ea typeface="Source Code Pro"/>
                <a:cs typeface="Source Code Pro"/>
                <a:sym typeface="Source Code Pro"/>
              </a:rPr>
              <a:t> eliminate </a:t>
            </a:r>
            <a:r>
              <a:rPr lang="en" sz="1800" dirty="0">
                <a:solidFill>
                  <a:srgbClr val="212121"/>
                </a:solidFill>
                <a:latin typeface="Source Code Pro"/>
                <a:ea typeface="Source Code Pro"/>
                <a:cs typeface="Source Code Pro"/>
                <a:sym typeface="Source Code Pro"/>
              </a:rPr>
              <a:t>Griefer and Sandbox levels (as we had previously defined them)</a:t>
            </a:r>
          </a:p>
          <a:p>
            <a:pPr lvl="0" rtl="0">
              <a:lnSpc>
                <a:spcPct val="115000"/>
              </a:lnSpc>
              <a:spcBef>
                <a:spcPts val="0"/>
              </a:spcBef>
              <a:spcAft>
                <a:spcPts val="1600"/>
              </a:spcAft>
              <a:buNone/>
            </a:pPr>
            <a:r>
              <a:rPr lang="en" sz="1800" dirty="0">
                <a:solidFill>
                  <a:srgbClr val="212121"/>
                </a:solidFill>
                <a:latin typeface="Source Code Pro"/>
                <a:ea typeface="Source Code Pro"/>
                <a:cs typeface="Source Code Pro"/>
                <a:sym typeface="Source Code Pro"/>
              </a:rPr>
              <a:t>Trivial levels are reduced in Programming editor but increased in Block editor. These levels MAY contain gameplay affordances, but they will be low-value</a:t>
            </a:r>
            <a:r>
              <a:rPr lang="en" sz="1800" dirty="0" smtClean="0">
                <a:solidFill>
                  <a:srgbClr val="212121"/>
                </a:solidFill>
                <a:latin typeface="Source Code Pro"/>
                <a:ea typeface="Source Code Pro"/>
                <a:cs typeface="Source Code Pro"/>
                <a:sym typeface="Source Code Pro"/>
              </a:rPr>
              <a:t>.</a:t>
            </a:r>
            <a:endParaRPr lang="en-US" sz="1800" dirty="0" smtClean="0">
              <a:solidFill>
                <a:srgbClr val="212121"/>
              </a:solidFill>
              <a:latin typeface="Source Code Pro"/>
              <a:ea typeface="Source Code Pro"/>
              <a:cs typeface="Source Code Pro"/>
              <a:sym typeface="Source Code Pro"/>
            </a:endParaRPr>
          </a:p>
          <a:p>
            <a:pPr lvl="0" rtl="0">
              <a:lnSpc>
                <a:spcPct val="115000"/>
              </a:lnSpc>
              <a:spcBef>
                <a:spcPts val="0"/>
              </a:spcBef>
              <a:spcAft>
                <a:spcPts val="1600"/>
              </a:spcAft>
              <a:buNone/>
            </a:pPr>
            <a:r>
              <a:rPr lang="en-US" sz="1800" dirty="0" smtClean="0">
                <a:solidFill>
                  <a:srgbClr val="212121"/>
                </a:solidFill>
                <a:latin typeface="Source Code Pro"/>
                <a:ea typeface="Source Code Pro"/>
                <a:cs typeface="Source Code Pro"/>
                <a:sym typeface="Source Code Pro"/>
              </a:rPr>
              <a:t>Power-gamer increased in </a:t>
            </a:r>
            <a:r>
              <a:rPr lang="en-US" sz="1800" dirty="0">
                <a:solidFill>
                  <a:srgbClr val="212121"/>
                </a:solidFill>
                <a:latin typeface="Source Code Pro"/>
                <a:ea typeface="Source Code Pro"/>
                <a:cs typeface="Source Code Pro"/>
                <a:sym typeface="Source Code Pro"/>
              </a:rPr>
              <a:t>P</a:t>
            </a:r>
            <a:r>
              <a:rPr lang="en-US" sz="1800" dirty="0" smtClean="0">
                <a:solidFill>
                  <a:srgbClr val="212121"/>
                </a:solidFill>
                <a:latin typeface="Source Code Pro"/>
                <a:ea typeface="Source Code Pro"/>
                <a:cs typeface="Source Code Pro"/>
                <a:sym typeface="Source Code Pro"/>
              </a:rPr>
              <a:t>rogramming editor</a:t>
            </a:r>
            <a:endParaRPr lang="en" sz="1800" dirty="0">
              <a:solidFill>
                <a:srgbClr val="212121"/>
              </a:solidFill>
              <a:latin typeface="Source Code Pro"/>
              <a:ea typeface="Source Code Pro"/>
              <a:cs typeface="Source Code Pro"/>
              <a:sym typeface="Source Code Pro"/>
            </a:endParaRPr>
          </a:p>
          <a:p>
            <a:pPr lvl="0" rtl="0">
              <a:lnSpc>
                <a:spcPct val="115000"/>
              </a:lnSpc>
              <a:spcBef>
                <a:spcPts val="0"/>
              </a:spcBef>
              <a:spcAft>
                <a:spcPts val="1600"/>
              </a:spcAft>
              <a:buNone/>
            </a:pPr>
            <a:endParaRPr sz="1800" dirty="0">
              <a:solidFill>
                <a:schemeClr val="dk2"/>
              </a:solidFill>
              <a:latin typeface="Source Code Pro"/>
              <a:ea typeface="Source Code Pro"/>
              <a:cs typeface="Source Code Pro"/>
              <a:sym typeface="Source Code Pro"/>
            </a:endParaRPr>
          </a:p>
        </p:txBody>
      </p:sp>
      <p:sp>
        <p:nvSpPr>
          <p:cNvPr id="238" name="Shape 238"/>
          <p:cNvSpPr/>
          <p:nvPr/>
        </p:nvSpPr>
        <p:spPr>
          <a:xfrm>
            <a:off x="6008687" y="2647450"/>
            <a:ext cx="2392987" cy="723000"/>
          </a:xfrm>
          <a:prstGeom prst="rect">
            <a:avLst/>
          </a:prstGeom>
          <a:noFill/>
          <a:ln w="28575" cap="flat" cmpd="sng">
            <a:solidFill>
              <a:srgbClr val="6AA84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39" name="Shape 239"/>
          <p:cNvSpPr/>
          <p:nvPr/>
        </p:nvSpPr>
        <p:spPr>
          <a:xfrm>
            <a:off x="7981450" y="2256550"/>
            <a:ext cx="420300" cy="390900"/>
          </a:xfrm>
          <a:prstGeom prst="rect">
            <a:avLst/>
          </a:prstGeom>
          <a:noFill/>
          <a:ln w="28575" cap="flat" cmpd="sng">
            <a:solidFill>
              <a:srgbClr val="CC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40" name="Shape 240"/>
          <p:cNvSpPr/>
          <p:nvPr/>
        </p:nvSpPr>
        <p:spPr>
          <a:xfrm>
            <a:off x="7014324" y="3380675"/>
            <a:ext cx="1387349" cy="306900"/>
          </a:xfrm>
          <a:prstGeom prst="rect">
            <a:avLst/>
          </a:prstGeom>
          <a:noFill/>
          <a:ln w="28575" cap="flat" cmpd="sng">
            <a:solidFill>
              <a:srgbClr val="CC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 name="TextBox 8"/>
          <p:cNvSpPr txBox="1"/>
          <p:nvPr/>
        </p:nvSpPr>
        <p:spPr>
          <a:xfrm>
            <a:off x="8326638" y="4774168"/>
            <a:ext cx="684578" cy="307777"/>
          </a:xfrm>
          <a:prstGeom prst="rect">
            <a:avLst/>
          </a:prstGeom>
          <a:noFill/>
        </p:spPr>
        <p:txBody>
          <a:bodyPr wrap="square" rtlCol="0">
            <a:spAutoFit/>
          </a:bodyPr>
          <a:lstStyle/>
          <a:p>
            <a:r>
              <a:rPr lang="en-US" dirty="0" smtClean="0"/>
              <a:t>21/34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7">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 grpId="0" animBg="1"/>
      <p:bldP spid="239" grpId="0" animBg="1"/>
      <p:bldP spid="24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Shape 245"/>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Zero-Inflation Model</a:t>
            </a:r>
          </a:p>
        </p:txBody>
      </p:sp>
      <p:sp>
        <p:nvSpPr>
          <p:cNvPr id="246" name="Shape 246"/>
          <p:cNvSpPr txBox="1">
            <a:spLocks noGrp="1"/>
          </p:cNvSpPr>
          <p:nvPr>
            <p:ph type="body" idx="1"/>
          </p:nvPr>
        </p:nvSpPr>
        <p:spPr>
          <a:xfrm>
            <a:off x="311700" y="952500"/>
            <a:ext cx="8520600" cy="3616375"/>
          </a:xfrm>
          <a:prstGeom prst="rect">
            <a:avLst/>
          </a:prstGeom>
        </p:spPr>
        <p:txBody>
          <a:bodyPr lIns="91425" tIns="91425" rIns="91425" bIns="91425" anchor="t" anchorCtr="0">
            <a:noAutofit/>
          </a:bodyPr>
          <a:lstStyle/>
          <a:p>
            <a:pPr lvl="0">
              <a:spcBef>
                <a:spcPts val="0"/>
              </a:spcBef>
              <a:buNone/>
            </a:pPr>
            <a:r>
              <a:rPr lang="en" dirty="0">
                <a:solidFill>
                  <a:srgbClr val="212121"/>
                </a:solidFill>
              </a:rPr>
              <a:t>We used a Zero-Inflation model due to excess zeroes exist, Two processes are involved in </a:t>
            </a:r>
            <a:r>
              <a:rPr lang="en-US" dirty="0" smtClean="0">
                <a:solidFill>
                  <a:srgbClr val="212121"/>
                </a:solidFill>
              </a:rPr>
              <a:t>zero-inflation model</a:t>
            </a:r>
            <a:r>
              <a:rPr lang="en" dirty="0" smtClean="0">
                <a:solidFill>
                  <a:srgbClr val="212121"/>
                </a:solidFill>
              </a:rPr>
              <a:t>:</a:t>
            </a:r>
            <a:endParaRPr lang="en" dirty="0">
              <a:solidFill>
                <a:srgbClr val="212121"/>
              </a:solidFill>
            </a:endParaRPr>
          </a:p>
          <a:p>
            <a:pPr marL="457200" lvl="0" indent="-228600" rtl="0">
              <a:spcBef>
                <a:spcPts val="0"/>
              </a:spcBef>
            </a:pPr>
            <a:r>
              <a:rPr lang="en" dirty="0">
                <a:solidFill>
                  <a:srgbClr val="212121"/>
                </a:solidFill>
              </a:rPr>
              <a:t>Process I: generates </a:t>
            </a:r>
            <a:r>
              <a:rPr lang="en" b="1" dirty="0">
                <a:solidFill>
                  <a:srgbClr val="212121"/>
                </a:solidFill>
              </a:rPr>
              <a:t>excess</a:t>
            </a:r>
            <a:r>
              <a:rPr lang="en" dirty="0">
                <a:solidFill>
                  <a:srgbClr val="212121"/>
                </a:solidFill>
              </a:rPr>
              <a:t> </a:t>
            </a:r>
            <a:r>
              <a:rPr lang="en" dirty="0" smtClean="0">
                <a:solidFill>
                  <a:srgbClr val="212121"/>
                </a:solidFill>
              </a:rPr>
              <a:t>zeroes</a:t>
            </a:r>
            <a:r>
              <a:rPr lang="en-US" dirty="0" smtClean="0">
                <a:solidFill>
                  <a:srgbClr val="212121"/>
                </a:solidFill>
              </a:rPr>
              <a:t> through binomial distribution</a:t>
            </a:r>
            <a:endParaRPr lang="en" dirty="0">
              <a:solidFill>
                <a:srgbClr val="212121"/>
              </a:solidFill>
            </a:endParaRPr>
          </a:p>
          <a:p>
            <a:pPr lvl="0" rtl="0">
              <a:spcBef>
                <a:spcPts val="0"/>
              </a:spcBef>
              <a:buNone/>
            </a:pPr>
            <a:endParaRPr dirty="0">
              <a:solidFill>
                <a:srgbClr val="212121"/>
              </a:solidFill>
            </a:endParaRPr>
          </a:p>
          <a:p>
            <a:pPr marL="457200" lvl="0" indent="-228600" rtl="0">
              <a:spcBef>
                <a:spcPts val="0"/>
              </a:spcBef>
            </a:pPr>
            <a:r>
              <a:rPr lang="en" dirty="0">
                <a:solidFill>
                  <a:srgbClr val="212121"/>
                </a:solidFill>
              </a:rPr>
              <a:t>Process II: generates regular </a:t>
            </a:r>
            <a:r>
              <a:rPr lang="en" dirty="0" smtClean="0">
                <a:solidFill>
                  <a:srgbClr val="212121"/>
                </a:solidFill>
              </a:rPr>
              <a:t>results</a:t>
            </a:r>
            <a:r>
              <a:rPr lang="en-US" dirty="0" smtClean="0">
                <a:solidFill>
                  <a:srgbClr val="212121"/>
                </a:solidFill>
              </a:rPr>
              <a:t> (may also contains normal number of 0s) with </a:t>
            </a:r>
            <a:r>
              <a:rPr lang="en-US" dirty="0">
                <a:solidFill>
                  <a:srgbClr val="212121"/>
                </a:solidFill>
              </a:rPr>
              <a:t>P</a:t>
            </a:r>
            <a:r>
              <a:rPr lang="en-US" dirty="0" smtClean="0">
                <a:solidFill>
                  <a:srgbClr val="212121"/>
                </a:solidFill>
              </a:rPr>
              <a:t>oisson distribution</a:t>
            </a:r>
            <a:endParaRPr dirty="0"/>
          </a:p>
        </p:txBody>
      </p:sp>
      <p:pic>
        <p:nvPicPr>
          <p:cNvPr id="247" name="Shape 247" descr="Screen Shot 2016-06-29 at 11.53.01 AM.png"/>
          <p:cNvPicPr preferRelativeResize="0"/>
          <p:nvPr/>
        </p:nvPicPr>
        <p:blipFill>
          <a:blip r:embed="rId3">
            <a:alphaModFix/>
          </a:blip>
          <a:stretch>
            <a:fillRect/>
          </a:stretch>
        </p:blipFill>
        <p:spPr>
          <a:xfrm>
            <a:off x="2587850" y="2340012"/>
            <a:ext cx="3809500" cy="493824"/>
          </a:xfrm>
          <a:prstGeom prst="rect">
            <a:avLst/>
          </a:prstGeom>
          <a:noFill/>
          <a:ln>
            <a:noFill/>
          </a:ln>
        </p:spPr>
      </p:pic>
      <p:pic>
        <p:nvPicPr>
          <p:cNvPr id="248" name="Shape 248" descr="Screen Shot 2016-06-29 at 11.53.07 AM.png"/>
          <p:cNvPicPr preferRelativeResize="0"/>
          <p:nvPr/>
        </p:nvPicPr>
        <p:blipFill>
          <a:blip r:embed="rId4">
            <a:alphaModFix/>
          </a:blip>
          <a:stretch>
            <a:fillRect/>
          </a:stretch>
        </p:blipFill>
        <p:spPr>
          <a:xfrm>
            <a:off x="2237505" y="3689841"/>
            <a:ext cx="5083898" cy="801000"/>
          </a:xfrm>
          <a:prstGeom prst="rect">
            <a:avLst/>
          </a:prstGeom>
          <a:noFill/>
          <a:ln>
            <a:noFill/>
          </a:ln>
        </p:spPr>
      </p:pic>
      <p:sp>
        <p:nvSpPr>
          <p:cNvPr id="6" name="TextBox 5"/>
          <p:cNvSpPr txBox="1"/>
          <p:nvPr/>
        </p:nvSpPr>
        <p:spPr>
          <a:xfrm>
            <a:off x="8326638" y="4774168"/>
            <a:ext cx="684578" cy="307777"/>
          </a:xfrm>
          <a:prstGeom prst="rect">
            <a:avLst/>
          </a:prstGeom>
          <a:noFill/>
        </p:spPr>
        <p:txBody>
          <a:bodyPr wrap="square" rtlCol="0">
            <a:spAutoFit/>
          </a:bodyPr>
          <a:lstStyle/>
          <a:p>
            <a:r>
              <a:rPr lang="en-US" dirty="0" smtClean="0"/>
              <a:t>22/34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sz="2800" dirty="0">
                <a:latin typeface="Calibri"/>
                <a:cs typeface="Calibri"/>
              </a:rPr>
              <a:t>Zero-Inflation Model</a:t>
            </a:r>
            <a:endParaRPr lang="en-US" sz="2800" dirty="0">
              <a:latin typeface="Calibri"/>
              <a:cs typeface="Calibri"/>
            </a:endParaRPr>
          </a:p>
        </p:txBody>
      </p:sp>
      <p:sp>
        <p:nvSpPr>
          <p:cNvPr id="3" name="Text Placeholder 2"/>
          <p:cNvSpPr>
            <a:spLocks noGrp="1"/>
          </p:cNvSpPr>
          <p:nvPr>
            <p:ph type="body" idx="1"/>
          </p:nvPr>
        </p:nvSpPr>
        <p:spPr>
          <a:xfrm>
            <a:off x="311700" y="893379"/>
            <a:ext cx="8520600" cy="3675496"/>
          </a:xfrm>
        </p:spPr>
        <p:txBody>
          <a:bodyPr/>
          <a:lstStyle/>
          <a:p>
            <a:r>
              <a:rPr lang="en-US" dirty="0" smtClean="0">
                <a:solidFill>
                  <a:srgbClr val="212121"/>
                </a:solidFill>
              </a:rPr>
              <a:t>Useful when:</a:t>
            </a:r>
          </a:p>
          <a:p>
            <a:pPr marL="285750" indent="-285750">
              <a:buFontTx/>
              <a:buChar char="-"/>
            </a:pPr>
            <a:r>
              <a:rPr lang="en-US" dirty="0" smtClean="0">
                <a:solidFill>
                  <a:srgbClr val="212121"/>
                </a:solidFill>
              </a:rPr>
              <a:t>Your data has a lot of zeroes</a:t>
            </a:r>
          </a:p>
          <a:p>
            <a:pPr marL="285750" indent="-285750">
              <a:buFontTx/>
              <a:buChar char="-"/>
            </a:pPr>
            <a:r>
              <a:rPr lang="en-US" dirty="0" smtClean="0">
                <a:solidFill>
                  <a:srgbClr val="212121"/>
                </a:solidFill>
              </a:rPr>
              <a:t>There is a theoretical reason for why </a:t>
            </a:r>
            <a:r>
              <a:rPr lang="en-US" b="1" dirty="0" smtClean="0">
                <a:solidFill>
                  <a:srgbClr val="212121"/>
                </a:solidFill>
              </a:rPr>
              <a:t>excess</a:t>
            </a:r>
            <a:r>
              <a:rPr lang="en-US" dirty="0" smtClean="0">
                <a:solidFill>
                  <a:srgbClr val="212121"/>
                </a:solidFill>
              </a:rPr>
              <a:t> 0s are created</a:t>
            </a:r>
          </a:p>
        </p:txBody>
      </p:sp>
      <p:sp>
        <p:nvSpPr>
          <p:cNvPr id="4" name="TextBox 3"/>
          <p:cNvSpPr txBox="1"/>
          <p:nvPr/>
        </p:nvSpPr>
        <p:spPr>
          <a:xfrm>
            <a:off x="8326638" y="4774168"/>
            <a:ext cx="684578" cy="307777"/>
          </a:xfrm>
          <a:prstGeom prst="rect">
            <a:avLst/>
          </a:prstGeom>
          <a:noFill/>
        </p:spPr>
        <p:txBody>
          <a:bodyPr wrap="square" rtlCol="0">
            <a:spAutoFit/>
          </a:bodyPr>
          <a:lstStyle/>
          <a:p>
            <a:r>
              <a:rPr lang="en-US" dirty="0" smtClean="0"/>
              <a:t>23/34</a:t>
            </a:r>
            <a:endParaRPr lang="en-US" dirty="0"/>
          </a:p>
        </p:txBody>
      </p:sp>
    </p:spTree>
    <p:extLst>
      <p:ext uri="{BB962C8B-B14F-4D97-AF65-F5344CB8AC3E}">
        <p14:creationId xmlns:p14="http://schemas.microsoft.com/office/powerpoint/2010/main" val="100391390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Result </a:t>
            </a:r>
            <a:r>
              <a:rPr lang="en-US" sz="2800" dirty="0" smtClean="0">
                <a:latin typeface="Calibri"/>
                <a:cs typeface="Calibri"/>
              </a:rPr>
              <a:t>II</a:t>
            </a:r>
            <a:endParaRPr lang="en" sz="2800" dirty="0">
              <a:latin typeface="Calibri"/>
              <a:cs typeface="Calibri"/>
            </a:endParaRPr>
          </a:p>
        </p:txBody>
      </p:sp>
      <p:pic>
        <p:nvPicPr>
          <p:cNvPr id="260" name="Shape 260" descr="Screen Shot 2016-06-29 at 7.22.21 PM.png"/>
          <p:cNvPicPr preferRelativeResize="0"/>
          <p:nvPr/>
        </p:nvPicPr>
        <p:blipFill rotWithShape="1">
          <a:blip r:embed="rId3">
            <a:alphaModFix/>
          </a:blip>
          <a:srcRect t="42412"/>
          <a:stretch/>
        </p:blipFill>
        <p:spPr>
          <a:xfrm>
            <a:off x="120512" y="1571187"/>
            <a:ext cx="6164425" cy="1119849"/>
          </a:xfrm>
          <a:prstGeom prst="rect">
            <a:avLst/>
          </a:prstGeom>
          <a:noFill/>
          <a:ln>
            <a:noFill/>
          </a:ln>
        </p:spPr>
      </p:pic>
      <p:sp>
        <p:nvSpPr>
          <p:cNvPr id="261" name="Shape 261"/>
          <p:cNvSpPr txBox="1"/>
          <p:nvPr/>
        </p:nvSpPr>
        <p:spPr>
          <a:xfrm>
            <a:off x="524962" y="1094937"/>
            <a:ext cx="5664725" cy="387412"/>
          </a:xfrm>
          <a:prstGeom prst="rect">
            <a:avLst/>
          </a:prstGeom>
          <a:noFill/>
          <a:ln>
            <a:noFill/>
          </a:ln>
        </p:spPr>
        <p:txBody>
          <a:bodyPr lIns="91425" tIns="91425" rIns="91425" bIns="91425" anchor="t" anchorCtr="0">
            <a:noAutofit/>
          </a:bodyPr>
          <a:lstStyle/>
          <a:p>
            <a:pPr lvl="0" rtl="0">
              <a:spcBef>
                <a:spcPts val="0"/>
              </a:spcBef>
              <a:buNone/>
            </a:pPr>
            <a:r>
              <a:rPr lang="en" sz="1600" b="1" dirty="0">
                <a:solidFill>
                  <a:srgbClr val="212121"/>
                </a:solidFill>
                <a:latin typeface="Source Code Pro"/>
                <a:ea typeface="Source Code Pro"/>
                <a:cs typeface="Source Code Pro"/>
                <a:sym typeface="Source Code Pro"/>
              </a:rPr>
              <a:t>Process I: Zero-inflation Model (Binomial Distribution)</a:t>
            </a:r>
          </a:p>
        </p:txBody>
      </p:sp>
      <p:sp>
        <p:nvSpPr>
          <p:cNvPr id="262" name="Shape 262"/>
          <p:cNvSpPr txBox="1"/>
          <p:nvPr/>
        </p:nvSpPr>
        <p:spPr>
          <a:xfrm>
            <a:off x="390950" y="2968625"/>
            <a:ext cx="8441400" cy="185445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None/>
            </a:pPr>
            <a:r>
              <a:rPr lang="en" sz="1800" dirty="0">
                <a:solidFill>
                  <a:srgbClr val="212121"/>
                </a:solidFill>
                <a:latin typeface="Source Code Pro"/>
                <a:ea typeface="Source Code Pro"/>
                <a:cs typeface="Source Code Pro"/>
                <a:sym typeface="Source Code Pro"/>
              </a:rPr>
              <a:t>Both new editors improve over the free-form editor when the ‘excess zeroes’ are considered. This correlates with the reduction in Trivial levels, which were similarly defined.</a:t>
            </a:r>
            <a:br>
              <a:rPr lang="en" sz="1800" dirty="0">
                <a:solidFill>
                  <a:srgbClr val="212121"/>
                </a:solidFill>
                <a:latin typeface="Source Code Pro"/>
                <a:ea typeface="Source Code Pro"/>
                <a:cs typeface="Source Code Pro"/>
                <a:sym typeface="Source Code Pro"/>
              </a:rPr>
            </a:br>
            <a:endParaRPr lang="en" sz="1800" dirty="0">
              <a:solidFill>
                <a:srgbClr val="212121"/>
              </a:solidFill>
              <a:latin typeface="Source Code Pro"/>
              <a:ea typeface="Source Code Pro"/>
              <a:cs typeface="Source Code Pro"/>
              <a:sym typeface="Source Code Pro"/>
            </a:endParaRPr>
          </a:p>
        </p:txBody>
      </p:sp>
      <p:sp>
        <p:nvSpPr>
          <p:cNvPr id="6" name="TextBox 5"/>
          <p:cNvSpPr txBox="1"/>
          <p:nvPr/>
        </p:nvSpPr>
        <p:spPr>
          <a:xfrm>
            <a:off x="8326638" y="4774168"/>
            <a:ext cx="684578" cy="307777"/>
          </a:xfrm>
          <a:prstGeom prst="rect">
            <a:avLst/>
          </a:prstGeom>
          <a:noFill/>
        </p:spPr>
        <p:txBody>
          <a:bodyPr wrap="square" rtlCol="0">
            <a:spAutoFit/>
          </a:bodyPr>
          <a:lstStyle/>
          <a:p>
            <a:r>
              <a:rPr lang="en-US" dirty="0" smtClean="0"/>
              <a:t>24/34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rtl="0">
              <a:spcBef>
                <a:spcPts val="0"/>
              </a:spcBef>
              <a:buNone/>
            </a:pPr>
            <a:r>
              <a:rPr lang="en" sz="2800" dirty="0">
                <a:latin typeface="Calibri"/>
                <a:cs typeface="Calibri"/>
              </a:rPr>
              <a:t>Result </a:t>
            </a:r>
            <a:r>
              <a:rPr lang="en-US" sz="2800" dirty="0" smtClean="0">
                <a:latin typeface="Calibri"/>
                <a:cs typeface="Calibri"/>
              </a:rPr>
              <a:t>II</a:t>
            </a:r>
            <a:endParaRPr lang="en" sz="2800" dirty="0">
              <a:latin typeface="Calibri"/>
              <a:cs typeface="Calibri"/>
            </a:endParaRPr>
          </a:p>
        </p:txBody>
      </p:sp>
      <p:pic>
        <p:nvPicPr>
          <p:cNvPr id="268" name="Shape 268" descr="Screen Shot 2016-06-29 at 7.22.26 PM.png"/>
          <p:cNvPicPr preferRelativeResize="0"/>
          <p:nvPr/>
        </p:nvPicPr>
        <p:blipFill rotWithShape="1">
          <a:blip r:embed="rId3">
            <a:alphaModFix/>
          </a:blip>
          <a:srcRect t="42412"/>
          <a:stretch/>
        </p:blipFill>
        <p:spPr>
          <a:xfrm>
            <a:off x="311700" y="1287450"/>
            <a:ext cx="6109975" cy="1119850"/>
          </a:xfrm>
          <a:prstGeom prst="rect">
            <a:avLst/>
          </a:prstGeom>
          <a:noFill/>
          <a:ln>
            <a:noFill/>
          </a:ln>
        </p:spPr>
      </p:pic>
      <p:sp>
        <p:nvSpPr>
          <p:cNvPr id="269" name="Shape 269"/>
          <p:cNvSpPr txBox="1"/>
          <p:nvPr/>
        </p:nvSpPr>
        <p:spPr>
          <a:xfrm>
            <a:off x="920749" y="894625"/>
            <a:ext cx="4841875" cy="398450"/>
          </a:xfrm>
          <a:prstGeom prst="rect">
            <a:avLst/>
          </a:prstGeom>
          <a:noFill/>
          <a:ln>
            <a:noFill/>
          </a:ln>
        </p:spPr>
        <p:txBody>
          <a:bodyPr lIns="91425" tIns="91425" rIns="91425" bIns="91425" anchor="t" anchorCtr="0">
            <a:noAutofit/>
          </a:bodyPr>
          <a:lstStyle/>
          <a:p>
            <a:pPr lvl="0" rtl="0">
              <a:spcBef>
                <a:spcPts val="0"/>
              </a:spcBef>
              <a:buNone/>
            </a:pPr>
            <a:r>
              <a:rPr lang="en" sz="1600" b="1" dirty="0" smtClean="0">
                <a:solidFill>
                  <a:srgbClr val="212121"/>
                </a:solidFill>
                <a:latin typeface="Source Code Pro"/>
                <a:ea typeface="Source Code Pro"/>
                <a:cs typeface="Source Code Pro"/>
                <a:sym typeface="Source Code Pro"/>
              </a:rPr>
              <a:t>Process </a:t>
            </a:r>
            <a:r>
              <a:rPr lang="en" sz="1600" b="1" dirty="0">
                <a:solidFill>
                  <a:srgbClr val="212121"/>
                </a:solidFill>
                <a:latin typeface="Source Code Pro"/>
                <a:ea typeface="Source Code Pro"/>
                <a:cs typeface="Source Code Pro"/>
                <a:sym typeface="Source Code Pro"/>
              </a:rPr>
              <a:t>II: Count Model </a:t>
            </a:r>
            <a:r>
              <a:rPr lang="en" sz="1600" b="1" dirty="0" smtClean="0">
                <a:solidFill>
                  <a:srgbClr val="212121"/>
                </a:solidFill>
                <a:latin typeface="Source Code Pro"/>
                <a:ea typeface="Source Code Pro"/>
                <a:cs typeface="Source Code Pro"/>
                <a:sym typeface="Source Code Pro"/>
              </a:rPr>
              <a:t>(</a:t>
            </a:r>
            <a:r>
              <a:rPr lang="en" sz="1600" b="1" dirty="0">
                <a:solidFill>
                  <a:srgbClr val="212121"/>
                </a:solidFill>
                <a:latin typeface="Source Code Pro"/>
                <a:ea typeface="Source Code Pro"/>
                <a:cs typeface="Source Code Pro"/>
                <a:sym typeface="Source Code Pro"/>
              </a:rPr>
              <a:t>Poisson Distribution)</a:t>
            </a:r>
          </a:p>
        </p:txBody>
      </p:sp>
      <p:sp>
        <p:nvSpPr>
          <p:cNvPr id="270" name="Shape 270"/>
          <p:cNvSpPr txBox="1"/>
          <p:nvPr/>
        </p:nvSpPr>
        <p:spPr>
          <a:xfrm>
            <a:off x="436563" y="2566050"/>
            <a:ext cx="8360337" cy="1987350"/>
          </a:xfrm>
          <a:prstGeom prst="rect">
            <a:avLst/>
          </a:prstGeom>
          <a:noFill/>
          <a:ln>
            <a:noFill/>
          </a:ln>
        </p:spPr>
        <p:txBody>
          <a:bodyPr lIns="91425" tIns="91425" rIns="91425" bIns="91425" anchor="ctr" anchorCtr="0">
            <a:noAutofit/>
          </a:bodyPr>
          <a:lstStyle/>
          <a:p>
            <a:pPr lvl="0" rtl="0">
              <a:lnSpc>
                <a:spcPct val="115000"/>
              </a:lnSpc>
              <a:spcBef>
                <a:spcPts val="0"/>
              </a:spcBef>
              <a:spcAft>
                <a:spcPts val="400"/>
              </a:spcAft>
              <a:buNone/>
            </a:pPr>
            <a:r>
              <a:rPr lang="en" sz="1800" dirty="0" smtClean="0">
                <a:solidFill>
                  <a:srgbClr val="212121"/>
                </a:solidFill>
                <a:latin typeface="Source Code Pro"/>
                <a:ea typeface="Source Code Pro"/>
                <a:cs typeface="Source Code Pro"/>
                <a:sym typeface="Source Code Pro"/>
              </a:rPr>
              <a:t>The </a:t>
            </a:r>
            <a:r>
              <a:rPr lang="en" sz="1800" dirty="0">
                <a:solidFill>
                  <a:srgbClr val="212121"/>
                </a:solidFill>
                <a:latin typeface="Source Code Pro"/>
                <a:ea typeface="Source Code Pro"/>
                <a:cs typeface="Source Code Pro"/>
                <a:sym typeface="Source Code Pro"/>
              </a:rPr>
              <a:t>Programming editor produces significantly higher scores overall, indicating levels with more gameplay affordances.</a:t>
            </a:r>
          </a:p>
          <a:p>
            <a:pPr marL="457200" lvl="0" indent="-342900" rtl="0">
              <a:lnSpc>
                <a:spcPct val="115000"/>
              </a:lnSpc>
              <a:spcBef>
                <a:spcPts val="0"/>
              </a:spcBef>
              <a:spcAft>
                <a:spcPts val="1600"/>
              </a:spcAft>
              <a:buClr>
                <a:schemeClr val="dk2"/>
              </a:buClr>
              <a:buSzPct val="100000"/>
              <a:buFont typeface="Source Code Pro"/>
              <a:buChar char="-"/>
            </a:pPr>
            <a:r>
              <a:rPr lang="en" sz="1800" dirty="0">
                <a:solidFill>
                  <a:srgbClr val="212121"/>
                </a:solidFill>
                <a:latin typeface="Source Code Pro"/>
                <a:ea typeface="Source Code Pro"/>
                <a:cs typeface="Source Code Pro"/>
                <a:sym typeface="Source Code Pro"/>
              </a:rPr>
              <a:t>Students are observed to explore with loops/functions more</a:t>
            </a:r>
          </a:p>
          <a:p>
            <a:pPr lvl="0" rtl="0">
              <a:lnSpc>
                <a:spcPct val="115000"/>
              </a:lnSpc>
              <a:spcBef>
                <a:spcPts val="0"/>
              </a:spcBef>
              <a:buNone/>
            </a:pPr>
            <a:r>
              <a:rPr lang="en-US" sz="1800" dirty="0" smtClean="0">
                <a:solidFill>
                  <a:srgbClr val="212121"/>
                </a:solidFill>
                <a:latin typeface="Source Code Pro"/>
                <a:ea typeface="Source Code Pro"/>
                <a:cs typeface="Source Code Pro"/>
                <a:sym typeface="Source Code Pro"/>
              </a:rPr>
              <a:t>Did not find evidence for </a:t>
            </a:r>
            <a:r>
              <a:rPr lang="en" sz="1800" dirty="0" smtClean="0">
                <a:solidFill>
                  <a:srgbClr val="212121"/>
                </a:solidFill>
                <a:latin typeface="Source Code Pro"/>
                <a:ea typeface="Source Code Pro"/>
                <a:cs typeface="Source Code Pro"/>
                <a:sym typeface="Source Code Pro"/>
              </a:rPr>
              <a:t>Block Editor:</a:t>
            </a:r>
            <a:endParaRPr lang="en" sz="1800" dirty="0">
              <a:solidFill>
                <a:srgbClr val="212121"/>
              </a:solidFill>
              <a:latin typeface="Source Code Pro"/>
              <a:ea typeface="Source Code Pro"/>
              <a:cs typeface="Source Code Pro"/>
              <a:sym typeface="Source Code Pro"/>
            </a:endParaRPr>
          </a:p>
          <a:p>
            <a:pPr marL="457200" lvl="0" indent="-342900" rtl="0">
              <a:lnSpc>
                <a:spcPct val="115000"/>
              </a:lnSpc>
              <a:spcBef>
                <a:spcPts val="0"/>
              </a:spcBef>
              <a:spcAft>
                <a:spcPts val="1600"/>
              </a:spcAft>
              <a:buClr>
                <a:schemeClr val="dk2"/>
              </a:buClr>
              <a:buSzPct val="100000"/>
              <a:buFont typeface="Source Code Pro"/>
              <a:buChar char="-"/>
            </a:pPr>
            <a:r>
              <a:rPr lang="en" sz="1800" dirty="0">
                <a:solidFill>
                  <a:srgbClr val="212121"/>
                </a:solidFill>
                <a:latin typeface="Source Code Pro"/>
                <a:ea typeface="Source Code Pro"/>
                <a:cs typeface="Source Code Pro"/>
                <a:sym typeface="Source Code Pro"/>
              </a:rPr>
              <a:t>Blocks themselves are short, won’t result in large differences unless using blocks repetitively.</a:t>
            </a:r>
          </a:p>
        </p:txBody>
      </p:sp>
      <p:sp>
        <p:nvSpPr>
          <p:cNvPr id="6" name="TextBox 5"/>
          <p:cNvSpPr txBox="1"/>
          <p:nvPr/>
        </p:nvSpPr>
        <p:spPr>
          <a:xfrm>
            <a:off x="8326638" y="4774168"/>
            <a:ext cx="684578" cy="307777"/>
          </a:xfrm>
          <a:prstGeom prst="rect">
            <a:avLst/>
          </a:prstGeom>
          <a:noFill/>
        </p:spPr>
        <p:txBody>
          <a:bodyPr wrap="square" rtlCol="0">
            <a:spAutoFit/>
          </a:bodyPr>
          <a:lstStyle/>
          <a:p>
            <a:r>
              <a:rPr lang="en-US" dirty="0" smtClean="0"/>
              <a:t>25/34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0">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0">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7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smtClean="0">
                <a:latin typeface="Calibri"/>
                <a:cs typeface="Calibri"/>
              </a:rPr>
              <a:t>R</a:t>
            </a:r>
            <a:r>
              <a:rPr lang="en-US" sz="2800" dirty="0" err="1" smtClean="0">
                <a:latin typeface="Calibri"/>
                <a:cs typeface="Calibri"/>
              </a:rPr>
              <a:t>esult</a:t>
            </a:r>
            <a:r>
              <a:rPr lang="en" sz="2800" dirty="0" smtClean="0">
                <a:latin typeface="Calibri"/>
                <a:cs typeface="Calibri"/>
              </a:rPr>
              <a:t> </a:t>
            </a:r>
            <a:r>
              <a:rPr lang="en" sz="2800" dirty="0">
                <a:latin typeface="Calibri"/>
                <a:cs typeface="Calibri"/>
              </a:rPr>
              <a:t>II</a:t>
            </a:r>
          </a:p>
        </p:txBody>
      </p:sp>
      <p:sp>
        <p:nvSpPr>
          <p:cNvPr id="276" name="Shape 276"/>
          <p:cNvSpPr txBox="1">
            <a:spLocks noGrp="1"/>
          </p:cNvSpPr>
          <p:nvPr>
            <p:ph type="body" idx="1"/>
          </p:nvPr>
        </p:nvSpPr>
        <p:spPr>
          <a:xfrm>
            <a:off x="311700" y="1228675"/>
            <a:ext cx="8520600" cy="2000100"/>
          </a:xfrm>
          <a:prstGeom prst="rect">
            <a:avLst/>
          </a:prstGeom>
        </p:spPr>
        <p:txBody>
          <a:bodyPr lIns="91425" tIns="91425" rIns="91425" bIns="91425" anchor="t" anchorCtr="0">
            <a:noAutofit/>
          </a:bodyPr>
          <a:lstStyle/>
          <a:p>
            <a:pPr lvl="0">
              <a:spcBef>
                <a:spcPts val="0"/>
              </a:spcBef>
              <a:buNone/>
            </a:pPr>
            <a:r>
              <a:rPr lang="en" dirty="0">
                <a:solidFill>
                  <a:srgbClr val="212121"/>
                </a:solidFill>
              </a:rPr>
              <a:t>Zero-inflated model is great to see both what causes </a:t>
            </a:r>
            <a:r>
              <a:rPr lang="en-US" dirty="0" smtClean="0">
                <a:solidFill>
                  <a:srgbClr val="212121"/>
                </a:solidFill>
              </a:rPr>
              <a:t>excess </a:t>
            </a:r>
            <a:r>
              <a:rPr lang="en" dirty="0" smtClean="0">
                <a:solidFill>
                  <a:srgbClr val="212121"/>
                </a:solidFill>
              </a:rPr>
              <a:t>0</a:t>
            </a:r>
            <a:r>
              <a:rPr lang="en" dirty="0">
                <a:solidFill>
                  <a:srgbClr val="212121"/>
                </a:solidFill>
              </a:rPr>
              <a:t>, and what causes change in </a:t>
            </a:r>
            <a:r>
              <a:rPr lang="en-US" dirty="0" smtClean="0">
                <a:solidFill>
                  <a:srgbClr val="212121"/>
                </a:solidFill>
              </a:rPr>
              <a:t>scores</a:t>
            </a:r>
            <a:endParaRPr lang="en" dirty="0">
              <a:solidFill>
                <a:srgbClr val="212121"/>
              </a:solidFill>
            </a:endParaRPr>
          </a:p>
          <a:p>
            <a:pPr lvl="0" rtl="0">
              <a:spcBef>
                <a:spcPts val="0"/>
              </a:spcBef>
              <a:buNone/>
            </a:pPr>
            <a:r>
              <a:rPr lang="en" dirty="0">
                <a:solidFill>
                  <a:srgbClr val="212121"/>
                </a:solidFill>
              </a:rPr>
              <a:t>Next: does student performance in tutorial (prior skill) matter?</a:t>
            </a:r>
          </a:p>
        </p:txBody>
      </p:sp>
      <p:sp>
        <p:nvSpPr>
          <p:cNvPr id="4" name="TextBox 3"/>
          <p:cNvSpPr txBox="1"/>
          <p:nvPr/>
        </p:nvSpPr>
        <p:spPr>
          <a:xfrm>
            <a:off x="8326638" y="4774168"/>
            <a:ext cx="684578" cy="307777"/>
          </a:xfrm>
          <a:prstGeom prst="rect">
            <a:avLst/>
          </a:prstGeom>
          <a:noFill/>
        </p:spPr>
        <p:txBody>
          <a:bodyPr wrap="square" rtlCol="0">
            <a:spAutoFit/>
          </a:bodyPr>
          <a:lstStyle/>
          <a:p>
            <a:r>
              <a:rPr lang="en-US" dirty="0" smtClean="0"/>
              <a:t>26/34</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Shape 281"/>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rtl="0">
              <a:spcBef>
                <a:spcPts val="0"/>
              </a:spcBef>
              <a:buNone/>
            </a:pPr>
            <a:r>
              <a:rPr lang="en" sz="2800" dirty="0">
                <a:latin typeface="Calibri"/>
                <a:cs typeface="Calibri"/>
              </a:rPr>
              <a:t>Result </a:t>
            </a:r>
            <a:r>
              <a:rPr lang="en-US" sz="2800" dirty="0" smtClean="0">
                <a:latin typeface="Calibri"/>
                <a:cs typeface="Calibri"/>
              </a:rPr>
              <a:t>III</a:t>
            </a:r>
            <a:endParaRPr lang="en" sz="2800" dirty="0">
              <a:latin typeface="Calibri"/>
              <a:cs typeface="Calibri"/>
            </a:endParaRPr>
          </a:p>
        </p:txBody>
      </p:sp>
      <p:sp>
        <p:nvSpPr>
          <p:cNvPr id="282" name="Shape 282"/>
          <p:cNvSpPr txBox="1"/>
          <p:nvPr/>
        </p:nvSpPr>
        <p:spPr>
          <a:xfrm>
            <a:off x="3365500" y="2929875"/>
            <a:ext cx="5175250" cy="546750"/>
          </a:xfrm>
          <a:prstGeom prst="rect">
            <a:avLst/>
          </a:prstGeom>
          <a:noFill/>
          <a:ln>
            <a:noFill/>
          </a:ln>
        </p:spPr>
        <p:txBody>
          <a:bodyPr lIns="91425" tIns="91425" rIns="91425" bIns="91425" anchor="t" anchorCtr="0">
            <a:noAutofit/>
          </a:bodyPr>
          <a:lstStyle/>
          <a:p>
            <a:pPr lvl="0" rtl="0">
              <a:spcBef>
                <a:spcPts val="0"/>
              </a:spcBef>
              <a:buNone/>
            </a:pPr>
            <a:r>
              <a:rPr lang="en" sz="1600" b="1" dirty="0">
                <a:solidFill>
                  <a:srgbClr val="212121"/>
                </a:solidFill>
                <a:latin typeface="Source Code Pro"/>
                <a:ea typeface="Source Code Pro"/>
                <a:cs typeface="Source Code Pro"/>
                <a:sym typeface="Source Code Pro"/>
              </a:rPr>
              <a:t>Process II: Count Model </a:t>
            </a:r>
            <a:r>
              <a:rPr lang="en" sz="1600" b="1" dirty="0" smtClean="0">
                <a:solidFill>
                  <a:srgbClr val="212121"/>
                </a:solidFill>
                <a:latin typeface="Source Code Pro"/>
                <a:ea typeface="Source Code Pro"/>
                <a:cs typeface="Source Code Pro"/>
                <a:sym typeface="Source Code Pro"/>
              </a:rPr>
              <a:t>(</a:t>
            </a:r>
            <a:r>
              <a:rPr lang="en" sz="1600" b="1" dirty="0">
                <a:solidFill>
                  <a:srgbClr val="212121"/>
                </a:solidFill>
                <a:latin typeface="Source Code Pro"/>
                <a:ea typeface="Source Code Pro"/>
                <a:cs typeface="Source Code Pro"/>
                <a:sym typeface="Source Code Pro"/>
              </a:rPr>
              <a:t>Poisson Distribution)</a:t>
            </a:r>
          </a:p>
        </p:txBody>
      </p:sp>
      <p:sp>
        <p:nvSpPr>
          <p:cNvPr id="283" name="Shape 283"/>
          <p:cNvSpPr txBox="1"/>
          <p:nvPr/>
        </p:nvSpPr>
        <p:spPr>
          <a:xfrm>
            <a:off x="373063" y="976625"/>
            <a:ext cx="5731812" cy="460063"/>
          </a:xfrm>
          <a:prstGeom prst="rect">
            <a:avLst/>
          </a:prstGeom>
          <a:noFill/>
          <a:ln>
            <a:noFill/>
          </a:ln>
        </p:spPr>
        <p:txBody>
          <a:bodyPr lIns="91425" tIns="91425" rIns="91425" bIns="91425" anchor="t" anchorCtr="0">
            <a:noAutofit/>
          </a:bodyPr>
          <a:lstStyle/>
          <a:p>
            <a:pPr lvl="0" rtl="0">
              <a:spcBef>
                <a:spcPts val="0"/>
              </a:spcBef>
              <a:buNone/>
            </a:pPr>
            <a:r>
              <a:rPr lang="en" sz="1600" b="1" dirty="0">
                <a:solidFill>
                  <a:srgbClr val="212121"/>
                </a:solidFill>
                <a:latin typeface="Source Code Pro"/>
                <a:ea typeface="Source Code Pro"/>
                <a:cs typeface="Source Code Pro"/>
                <a:sym typeface="Source Code Pro"/>
              </a:rPr>
              <a:t>Process I: Zero-inflation Model (Binomial Distribution)</a:t>
            </a:r>
          </a:p>
        </p:txBody>
      </p:sp>
      <p:pic>
        <p:nvPicPr>
          <p:cNvPr id="284" name="Shape 284" descr="Screen Shot 2016-06-29 at 7.26.57 PM.png"/>
          <p:cNvPicPr preferRelativeResize="0"/>
          <p:nvPr/>
        </p:nvPicPr>
        <p:blipFill rotWithShape="1">
          <a:blip r:embed="rId3">
            <a:alphaModFix/>
          </a:blip>
          <a:srcRect t="4571"/>
          <a:stretch/>
        </p:blipFill>
        <p:spPr>
          <a:xfrm>
            <a:off x="202825" y="1531938"/>
            <a:ext cx="5472488" cy="1263825"/>
          </a:xfrm>
          <a:prstGeom prst="rect">
            <a:avLst/>
          </a:prstGeom>
          <a:noFill/>
          <a:ln>
            <a:noFill/>
          </a:ln>
        </p:spPr>
      </p:pic>
      <p:pic>
        <p:nvPicPr>
          <p:cNvPr id="285" name="Shape 285" descr="Screen Shot 2016-06-29 at 7.27.05 PM.png"/>
          <p:cNvPicPr preferRelativeResize="0"/>
          <p:nvPr/>
        </p:nvPicPr>
        <p:blipFill>
          <a:blip r:embed="rId4">
            <a:alphaModFix/>
          </a:blip>
          <a:stretch>
            <a:fillRect/>
          </a:stretch>
        </p:blipFill>
        <p:spPr>
          <a:xfrm>
            <a:off x="3059949" y="3371700"/>
            <a:ext cx="5973850" cy="1437225"/>
          </a:xfrm>
          <a:prstGeom prst="rect">
            <a:avLst/>
          </a:prstGeom>
          <a:noFill/>
          <a:ln>
            <a:noFill/>
          </a:ln>
        </p:spPr>
      </p:pic>
      <p:sp>
        <p:nvSpPr>
          <p:cNvPr id="286" name="Shape 286"/>
          <p:cNvSpPr/>
          <p:nvPr/>
        </p:nvSpPr>
        <p:spPr>
          <a:xfrm>
            <a:off x="202825" y="2484750"/>
            <a:ext cx="5297863" cy="296700"/>
          </a:xfrm>
          <a:prstGeom prst="rect">
            <a:avLst/>
          </a:prstGeom>
          <a:noFill/>
          <a:ln w="28575" cap="flat" cmpd="sng">
            <a:solidFill>
              <a:srgbClr val="CC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7" name="Shape 287"/>
          <p:cNvSpPr/>
          <p:nvPr/>
        </p:nvSpPr>
        <p:spPr>
          <a:xfrm>
            <a:off x="3059950" y="4437975"/>
            <a:ext cx="5565600" cy="296700"/>
          </a:xfrm>
          <a:prstGeom prst="rect">
            <a:avLst/>
          </a:prstGeom>
          <a:noFill/>
          <a:ln w="28575" cap="flat" cmpd="sng">
            <a:solidFill>
              <a:srgbClr val="CC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 name="TextBox 8"/>
          <p:cNvSpPr txBox="1"/>
          <p:nvPr/>
        </p:nvSpPr>
        <p:spPr>
          <a:xfrm>
            <a:off x="8326638" y="4774168"/>
            <a:ext cx="684578" cy="307777"/>
          </a:xfrm>
          <a:prstGeom prst="rect">
            <a:avLst/>
          </a:prstGeom>
          <a:noFill/>
        </p:spPr>
        <p:txBody>
          <a:bodyPr wrap="square" rtlCol="0">
            <a:spAutoFit/>
          </a:bodyPr>
          <a:lstStyle/>
          <a:p>
            <a:r>
              <a:rPr lang="en-US" dirty="0" smtClean="0"/>
              <a:t>27/34</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smtClean="0">
                <a:latin typeface="Calibri"/>
                <a:cs typeface="Calibri"/>
              </a:rPr>
              <a:t>D</a:t>
            </a:r>
            <a:r>
              <a:rPr lang="en-US" sz="2800" dirty="0" err="1" smtClean="0">
                <a:latin typeface="Calibri"/>
                <a:cs typeface="Calibri"/>
              </a:rPr>
              <a:t>iscussion</a:t>
            </a:r>
            <a:r>
              <a:rPr lang="en" sz="2800" dirty="0" smtClean="0">
                <a:latin typeface="Calibri"/>
                <a:cs typeface="Calibri"/>
              </a:rPr>
              <a:t> </a:t>
            </a:r>
            <a:r>
              <a:rPr lang="en" sz="2800" dirty="0">
                <a:latin typeface="Calibri"/>
                <a:cs typeface="Calibri"/>
              </a:rPr>
              <a:t>III</a:t>
            </a:r>
          </a:p>
        </p:txBody>
      </p:sp>
      <p:sp>
        <p:nvSpPr>
          <p:cNvPr id="293" name="Shape 293"/>
          <p:cNvSpPr txBox="1">
            <a:spLocks noGrp="1"/>
          </p:cNvSpPr>
          <p:nvPr>
            <p:ph type="body" idx="1"/>
          </p:nvPr>
        </p:nvSpPr>
        <p:spPr>
          <a:xfrm>
            <a:off x="311700" y="1228675"/>
            <a:ext cx="8520600" cy="3340200"/>
          </a:xfrm>
          <a:prstGeom prst="rect">
            <a:avLst/>
          </a:prstGeom>
        </p:spPr>
        <p:txBody>
          <a:bodyPr lIns="91425" tIns="91425" rIns="91425" bIns="91425" anchor="t" anchorCtr="0">
            <a:noAutofit/>
          </a:bodyPr>
          <a:lstStyle/>
          <a:p>
            <a:pPr lvl="0">
              <a:spcBef>
                <a:spcPts val="0"/>
              </a:spcBef>
              <a:buNone/>
            </a:pPr>
            <a:r>
              <a:rPr lang="en" dirty="0">
                <a:solidFill>
                  <a:srgbClr val="212121"/>
                </a:solidFill>
              </a:rPr>
              <a:t>Adding the “Tutorial Completion” variable to the models does not strongly influence our interpretations. </a:t>
            </a:r>
            <a:endParaRPr lang="en-US" dirty="0" smtClean="0">
              <a:solidFill>
                <a:srgbClr val="212121"/>
              </a:solidFill>
            </a:endParaRPr>
          </a:p>
          <a:p>
            <a:pPr lvl="0">
              <a:spcBef>
                <a:spcPts val="0"/>
              </a:spcBef>
              <a:buNone/>
            </a:pPr>
            <a:r>
              <a:rPr lang="en-US" b="1" dirty="0" smtClean="0">
                <a:solidFill>
                  <a:srgbClr val="212121"/>
                </a:solidFill>
              </a:rPr>
              <a:t>=&gt; </a:t>
            </a:r>
            <a:r>
              <a:rPr lang="en" b="1" dirty="0" smtClean="0">
                <a:solidFill>
                  <a:srgbClr val="212121"/>
                </a:solidFill>
              </a:rPr>
              <a:t>regardless </a:t>
            </a:r>
            <a:r>
              <a:rPr lang="en" b="1" dirty="0">
                <a:solidFill>
                  <a:srgbClr val="212121"/>
                </a:solidFill>
              </a:rPr>
              <a:t>of prior skill</a:t>
            </a:r>
            <a:r>
              <a:rPr lang="en" dirty="0">
                <a:solidFill>
                  <a:srgbClr val="212121"/>
                </a:solidFill>
              </a:rPr>
              <a:t>, users of </a:t>
            </a:r>
            <a:r>
              <a:rPr lang="en-US" dirty="0">
                <a:solidFill>
                  <a:srgbClr val="212121"/>
                </a:solidFill>
              </a:rPr>
              <a:t>P</a:t>
            </a:r>
            <a:r>
              <a:rPr lang="en-US" dirty="0" smtClean="0">
                <a:solidFill>
                  <a:srgbClr val="212121"/>
                </a:solidFill>
              </a:rPr>
              <a:t>rogramming and Blocked-based</a:t>
            </a:r>
            <a:r>
              <a:rPr lang="en" dirty="0" smtClean="0">
                <a:solidFill>
                  <a:srgbClr val="212121"/>
                </a:solidFill>
              </a:rPr>
              <a:t> </a:t>
            </a:r>
            <a:r>
              <a:rPr lang="en" dirty="0">
                <a:solidFill>
                  <a:srgbClr val="212121"/>
                </a:solidFill>
              </a:rPr>
              <a:t>editor are </a:t>
            </a:r>
            <a:r>
              <a:rPr lang="en-US" dirty="0" smtClean="0">
                <a:solidFill>
                  <a:srgbClr val="212121"/>
                </a:solidFill>
              </a:rPr>
              <a:t>less</a:t>
            </a:r>
            <a:r>
              <a:rPr lang="en" dirty="0" smtClean="0">
                <a:solidFill>
                  <a:srgbClr val="212121"/>
                </a:solidFill>
              </a:rPr>
              <a:t> </a:t>
            </a:r>
            <a:r>
              <a:rPr lang="en" dirty="0">
                <a:solidFill>
                  <a:srgbClr val="212121"/>
                </a:solidFill>
              </a:rPr>
              <a:t>likely to create </a:t>
            </a:r>
            <a:r>
              <a:rPr lang="en" dirty="0" smtClean="0">
                <a:solidFill>
                  <a:srgbClr val="212121"/>
                </a:solidFill>
              </a:rPr>
              <a:t>zero</a:t>
            </a:r>
            <a:r>
              <a:rPr lang="en-US" dirty="0" smtClean="0">
                <a:solidFill>
                  <a:srgbClr val="212121"/>
                </a:solidFill>
              </a:rPr>
              <a:t> </a:t>
            </a:r>
            <a:r>
              <a:rPr lang="en-US" dirty="0" smtClean="0">
                <a:solidFill>
                  <a:srgbClr val="212121"/>
                </a:solidFill>
              </a:rPr>
              <a:t>game affordance levels</a:t>
            </a:r>
            <a:r>
              <a:rPr lang="en" dirty="0" smtClean="0">
                <a:solidFill>
                  <a:srgbClr val="212121"/>
                </a:solidFill>
              </a:rPr>
              <a:t> </a:t>
            </a:r>
            <a:r>
              <a:rPr lang="en" dirty="0">
                <a:solidFill>
                  <a:srgbClr val="212121"/>
                </a:solidFill>
              </a:rPr>
              <a:t>(and lower-valued levels</a:t>
            </a:r>
            <a:r>
              <a:rPr lang="en" dirty="0" smtClean="0">
                <a:solidFill>
                  <a:srgbClr val="212121"/>
                </a:solidFill>
              </a:rPr>
              <a:t>).</a:t>
            </a:r>
            <a:endParaRPr lang="en" dirty="0">
              <a:solidFill>
                <a:srgbClr val="212121"/>
              </a:solidFill>
            </a:endParaRPr>
          </a:p>
        </p:txBody>
      </p:sp>
      <p:sp>
        <p:nvSpPr>
          <p:cNvPr id="4" name="TextBox 3"/>
          <p:cNvSpPr txBox="1"/>
          <p:nvPr/>
        </p:nvSpPr>
        <p:spPr>
          <a:xfrm>
            <a:off x="8326638" y="4774168"/>
            <a:ext cx="684578" cy="307777"/>
          </a:xfrm>
          <a:prstGeom prst="rect">
            <a:avLst/>
          </a:prstGeom>
          <a:noFill/>
        </p:spPr>
        <p:txBody>
          <a:bodyPr wrap="square" rtlCol="0">
            <a:spAutoFit/>
          </a:bodyPr>
          <a:lstStyle/>
          <a:p>
            <a:r>
              <a:rPr lang="en-US" dirty="0" smtClean="0"/>
              <a:t>28/34</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BOTS</a:t>
            </a:r>
          </a:p>
        </p:txBody>
      </p:sp>
      <p:pic>
        <p:nvPicPr>
          <p:cNvPr id="72" name="Shape 72" descr="Screen Shot 2016-06-28 at 9.42.41 PM.png"/>
          <p:cNvPicPr preferRelativeResize="0"/>
          <p:nvPr/>
        </p:nvPicPr>
        <p:blipFill>
          <a:blip r:embed="rId3">
            <a:alphaModFix/>
          </a:blip>
          <a:stretch>
            <a:fillRect/>
          </a:stretch>
        </p:blipFill>
        <p:spPr>
          <a:xfrm>
            <a:off x="1730199" y="292850"/>
            <a:ext cx="5683600" cy="4233699"/>
          </a:xfrm>
          <a:prstGeom prst="rect">
            <a:avLst/>
          </a:prstGeom>
          <a:noFill/>
          <a:ln>
            <a:noFill/>
          </a:ln>
        </p:spPr>
      </p:pic>
      <p:cxnSp>
        <p:nvCxnSpPr>
          <p:cNvPr id="73" name="Shape 73"/>
          <p:cNvCxnSpPr>
            <a:endCxn id="74" idx="0"/>
          </p:cNvCxnSpPr>
          <p:nvPr/>
        </p:nvCxnSpPr>
        <p:spPr>
          <a:xfrm flipH="1">
            <a:off x="1093825" y="2964150"/>
            <a:ext cx="833400" cy="455700"/>
          </a:xfrm>
          <a:prstGeom prst="straightConnector1">
            <a:avLst/>
          </a:prstGeom>
          <a:ln>
            <a:headEnd type="none" w="lg" len="lg"/>
            <a:tailEnd type="triangle" w="lg" len="lg"/>
          </a:ln>
        </p:spPr>
        <p:style>
          <a:lnRef idx="1">
            <a:schemeClr val="dk1"/>
          </a:lnRef>
          <a:fillRef idx="0">
            <a:schemeClr val="dk1"/>
          </a:fillRef>
          <a:effectRef idx="0">
            <a:schemeClr val="dk1"/>
          </a:effectRef>
          <a:fontRef idx="minor">
            <a:schemeClr val="tx1"/>
          </a:fontRef>
        </p:style>
      </p:cxnSp>
      <p:sp>
        <p:nvSpPr>
          <p:cNvPr id="74" name="Shape 74"/>
          <p:cNvSpPr/>
          <p:nvPr/>
        </p:nvSpPr>
        <p:spPr>
          <a:xfrm>
            <a:off x="130225" y="3419850"/>
            <a:ext cx="1927200" cy="1106700"/>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dirty="0"/>
              <a:t>I. Students write program through drag and drop </a:t>
            </a:r>
            <a:r>
              <a:rPr lang="en-US" dirty="0" smtClean="0"/>
              <a:t>actions</a:t>
            </a:r>
            <a:r>
              <a:rPr lang="en" dirty="0" smtClean="0"/>
              <a:t>, </a:t>
            </a:r>
            <a:r>
              <a:rPr lang="en" dirty="0"/>
              <a:t>functions, loops, etc</a:t>
            </a:r>
          </a:p>
        </p:txBody>
      </p:sp>
      <p:cxnSp>
        <p:nvCxnSpPr>
          <p:cNvPr id="75" name="Shape 75"/>
          <p:cNvCxnSpPr>
            <a:endCxn id="76" idx="0"/>
          </p:cNvCxnSpPr>
          <p:nvPr/>
        </p:nvCxnSpPr>
        <p:spPr>
          <a:xfrm>
            <a:off x="5397500" y="2873375"/>
            <a:ext cx="2547050" cy="928950"/>
          </a:xfrm>
          <a:prstGeom prst="straightConnector1">
            <a:avLst/>
          </a:prstGeom>
          <a:ln>
            <a:headEnd type="none" w="lg" len="lg"/>
            <a:tailEnd type="triangle" w="lg" len="lg"/>
          </a:ln>
        </p:spPr>
        <p:style>
          <a:lnRef idx="1">
            <a:schemeClr val="dk1"/>
          </a:lnRef>
          <a:fillRef idx="0">
            <a:schemeClr val="dk1"/>
          </a:fillRef>
          <a:effectRef idx="0">
            <a:schemeClr val="dk1"/>
          </a:effectRef>
          <a:fontRef idx="minor">
            <a:schemeClr val="tx1"/>
          </a:fontRef>
        </p:style>
      </p:cxnSp>
      <p:sp>
        <p:nvSpPr>
          <p:cNvPr id="76" name="Shape 76"/>
          <p:cNvSpPr/>
          <p:nvPr/>
        </p:nvSpPr>
        <p:spPr>
          <a:xfrm>
            <a:off x="6745150" y="3802325"/>
            <a:ext cx="2398800" cy="1106700"/>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a:t>II.The goal is to command the robot to either stand on or put a box on every yellow crate</a:t>
            </a:r>
          </a:p>
        </p:txBody>
      </p:sp>
      <p:cxnSp>
        <p:nvCxnSpPr>
          <p:cNvPr id="77" name="Shape 77"/>
          <p:cNvCxnSpPr>
            <a:endCxn id="78" idx="0"/>
          </p:cNvCxnSpPr>
          <p:nvPr/>
        </p:nvCxnSpPr>
        <p:spPr>
          <a:xfrm flipH="1">
            <a:off x="930175" y="833275"/>
            <a:ext cx="1088100" cy="395400"/>
          </a:xfrm>
          <a:prstGeom prst="straightConnector1">
            <a:avLst/>
          </a:prstGeom>
          <a:ln>
            <a:headEnd type="none" w="lg" len="lg"/>
            <a:tailEnd type="triangle" w="lg" len="lg"/>
          </a:ln>
        </p:spPr>
        <p:style>
          <a:lnRef idx="1">
            <a:schemeClr val="dk1"/>
          </a:lnRef>
          <a:fillRef idx="0">
            <a:schemeClr val="dk1"/>
          </a:fillRef>
          <a:effectRef idx="0">
            <a:schemeClr val="dk1"/>
          </a:effectRef>
          <a:fontRef idx="minor">
            <a:schemeClr val="tx1"/>
          </a:fontRef>
        </p:style>
      </p:cxnSp>
      <p:sp>
        <p:nvSpPr>
          <p:cNvPr id="78" name="Shape 78"/>
          <p:cNvSpPr/>
          <p:nvPr/>
        </p:nvSpPr>
        <p:spPr>
          <a:xfrm>
            <a:off x="130225" y="1228675"/>
            <a:ext cx="1599900" cy="1193400"/>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dirty="0"/>
              <a:t>III.The less commands a student </a:t>
            </a:r>
            <a:r>
              <a:rPr lang="en" dirty="0" smtClean="0"/>
              <a:t>use, </a:t>
            </a:r>
            <a:r>
              <a:rPr lang="en" dirty="0"/>
              <a:t>the better medal s/he gets</a:t>
            </a:r>
          </a:p>
        </p:txBody>
      </p:sp>
      <p:cxnSp>
        <p:nvCxnSpPr>
          <p:cNvPr id="79" name="Shape 79"/>
          <p:cNvCxnSpPr/>
          <p:nvPr/>
        </p:nvCxnSpPr>
        <p:spPr>
          <a:xfrm flipV="1">
            <a:off x="5950825" y="833275"/>
            <a:ext cx="1393300" cy="1237150"/>
          </a:xfrm>
          <a:prstGeom prst="straightConnector1">
            <a:avLst/>
          </a:prstGeom>
          <a:ln>
            <a:headEnd type="none" w="lg" len="lg"/>
            <a:tailEnd type="triangle" w="lg" len="lg"/>
          </a:ln>
        </p:spPr>
        <p:style>
          <a:lnRef idx="1">
            <a:schemeClr val="dk1"/>
          </a:lnRef>
          <a:fillRef idx="0">
            <a:schemeClr val="dk1"/>
          </a:fillRef>
          <a:effectRef idx="0">
            <a:schemeClr val="dk1"/>
          </a:effectRef>
          <a:fontRef idx="minor">
            <a:schemeClr val="tx1"/>
          </a:fontRef>
        </p:style>
      </p:cxnSp>
      <p:sp>
        <p:nvSpPr>
          <p:cNvPr id="80" name="Shape 80"/>
          <p:cNvSpPr/>
          <p:nvPr/>
        </p:nvSpPr>
        <p:spPr>
          <a:xfrm>
            <a:off x="7344125" y="397025"/>
            <a:ext cx="1705800" cy="1959900"/>
          </a:xfrm>
          <a:prstGeom prst="roundRect">
            <a:avLst>
              <a:gd name="adj" fmla="val 1666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a:t>IV. Repetitive patterns in puzzle encourages the use of loops/functions to reduce command count</a:t>
            </a:r>
          </a:p>
        </p:txBody>
      </p:sp>
      <p:sp>
        <p:nvSpPr>
          <p:cNvPr id="15" name="TextBox 14"/>
          <p:cNvSpPr txBox="1"/>
          <p:nvPr/>
        </p:nvSpPr>
        <p:spPr>
          <a:xfrm>
            <a:off x="8326638" y="4774168"/>
            <a:ext cx="684578" cy="307777"/>
          </a:xfrm>
          <a:prstGeom prst="rect">
            <a:avLst/>
          </a:prstGeom>
          <a:noFill/>
        </p:spPr>
        <p:txBody>
          <a:bodyPr wrap="square" rtlCol="0">
            <a:spAutoFit/>
          </a:bodyPr>
          <a:lstStyle/>
          <a:p>
            <a:r>
              <a:rPr lang="en-US" dirty="0"/>
              <a:t>2</a:t>
            </a:r>
            <a:r>
              <a:rPr lang="en-US" dirty="0" smtClean="0"/>
              <a:t>/34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6" grpId="0" animBg="1"/>
      <p:bldP spid="78" grpId="0" animBg="1"/>
      <p:bldP spid="80"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Shape 298"/>
          <p:cNvSpPr txBox="1">
            <a:spLocks noGrp="1"/>
          </p:cNvSpPr>
          <p:nvPr>
            <p:ph type="title"/>
          </p:nvPr>
        </p:nvSpPr>
        <p:spPr>
          <a:xfrm>
            <a:off x="311700" y="1494725"/>
            <a:ext cx="8520600" cy="1493700"/>
          </a:xfrm>
          <a:prstGeom prst="rect">
            <a:avLst/>
          </a:prstGeom>
        </p:spPr>
        <p:txBody>
          <a:bodyPr lIns="91425" tIns="91425" rIns="91425" bIns="91425" anchor="t" anchorCtr="0">
            <a:noAutofit/>
          </a:bodyPr>
          <a:lstStyle/>
          <a:p>
            <a:pPr lvl="0" algn="ctr" rtl="0">
              <a:spcBef>
                <a:spcPts val="0"/>
              </a:spcBef>
              <a:buNone/>
            </a:pPr>
            <a:r>
              <a:rPr lang="en" sz="2800" dirty="0">
                <a:solidFill>
                  <a:srgbClr val="9900FF"/>
                </a:solidFill>
                <a:latin typeface="Calibri"/>
                <a:cs typeface="Calibri"/>
              </a:rPr>
              <a:t>Measuring</a:t>
            </a:r>
            <a:r>
              <a:rPr lang="en" sz="2800" dirty="0">
                <a:solidFill>
                  <a:srgbClr val="000000"/>
                </a:solidFill>
                <a:latin typeface="Calibri"/>
                <a:cs typeface="Calibri"/>
              </a:rPr>
              <a:t> </a:t>
            </a:r>
            <a:r>
              <a:rPr lang="en" sz="2800" dirty="0">
                <a:solidFill>
                  <a:srgbClr val="6AA84F"/>
                </a:solidFill>
                <a:latin typeface="Calibri"/>
                <a:cs typeface="Calibri"/>
              </a:rPr>
              <a:t>Gameplay Affordances</a:t>
            </a:r>
            <a:r>
              <a:rPr lang="en" sz="2800" dirty="0">
                <a:solidFill>
                  <a:srgbClr val="000000"/>
                </a:solidFill>
                <a:latin typeface="Calibri"/>
                <a:cs typeface="Calibri"/>
              </a:rPr>
              <a:t> </a:t>
            </a:r>
            <a:r>
              <a:rPr lang="en" sz="2800" b="0" dirty="0">
                <a:solidFill>
                  <a:srgbClr val="000000"/>
                </a:solidFill>
                <a:latin typeface="Calibri"/>
                <a:cs typeface="Calibri"/>
              </a:rPr>
              <a:t>of</a:t>
            </a:r>
            <a:r>
              <a:rPr lang="en" sz="2800" dirty="0">
                <a:solidFill>
                  <a:srgbClr val="000000"/>
                </a:solidFill>
                <a:latin typeface="Calibri"/>
                <a:cs typeface="Calibri"/>
              </a:rPr>
              <a:t> </a:t>
            </a:r>
            <a:r>
              <a:rPr lang="en" sz="2800" dirty="0">
                <a:solidFill>
                  <a:srgbClr val="E69138"/>
                </a:solidFill>
                <a:latin typeface="Calibri"/>
                <a:cs typeface="Calibri"/>
              </a:rPr>
              <a:t>User-Generated Content</a:t>
            </a:r>
            <a:r>
              <a:rPr lang="en" sz="2800" dirty="0">
                <a:solidFill>
                  <a:srgbClr val="000000"/>
                </a:solidFill>
                <a:latin typeface="Calibri"/>
                <a:cs typeface="Calibri"/>
              </a:rPr>
              <a:t> </a:t>
            </a:r>
            <a:r>
              <a:rPr lang="en" sz="2800" b="0" dirty="0">
                <a:solidFill>
                  <a:srgbClr val="000000"/>
                </a:solidFill>
                <a:latin typeface="Calibri"/>
                <a:cs typeface="Calibri"/>
              </a:rPr>
              <a:t>in</a:t>
            </a:r>
            <a:r>
              <a:rPr lang="en" sz="2800" dirty="0">
                <a:solidFill>
                  <a:srgbClr val="000000"/>
                </a:solidFill>
                <a:latin typeface="Calibri"/>
                <a:cs typeface="Calibri"/>
              </a:rPr>
              <a:t> </a:t>
            </a:r>
            <a:r>
              <a:rPr lang="en" sz="2800" dirty="0" smtClean="0">
                <a:solidFill>
                  <a:srgbClr val="4A86E8"/>
                </a:solidFill>
                <a:latin typeface="Calibri"/>
                <a:cs typeface="Calibri"/>
              </a:rPr>
              <a:t>an </a:t>
            </a:r>
            <a:r>
              <a:rPr lang="en" sz="2800" dirty="0">
                <a:solidFill>
                  <a:srgbClr val="4A86E8"/>
                </a:solidFill>
                <a:latin typeface="Calibri"/>
                <a:cs typeface="Calibri"/>
              </a:rPr>
              <a:t>Educational Game</a:t>
            </a:r>
          </a:p>
        </p:txBody>
      </p:sp>
      <p:sp>
        <p:nvSpPr>
          <p:cNvPr id="3" name="TextBox 2"/>
          <p:cNvSpPr txBox="1"/>
          <p:nvPr/>
        </p:nvSpPr>
        <p:spPr>
          <a:xfrm>
            <a:off x="8326638" y="4774168"/>
            <a:ext cx="684578" cy="307777"/>
          </a:xfrm>
          <a:prstGeom prst="rect">
            <a:avLst/>
          </a:prstGeom>
          <a:noFill/>
        </p:spPr>
        <p:txBody>
          <a:bodyPr wrap="square" rtlCol="0">
            <a:spAutoFit/>
          </a:bodyPr>
          <a:lstStyle/>
          <a:p>
            <a:r>
              <a:rPr lang="en-US" dirty="0" smtClean="0"/>
              <a:t>29/34</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Shape 303"/>
          <p:cNvSpPr txBox="1">
            <a:spLocks noGrp="1"/>
          </p:cNvSpPr>
          <p:nvPr>
            <p:ph type="title"/>
          </p:nvPr>
        </p:nvSpPr>
        <p:spPr>
          <a:xfrm>
            <a:off x="311700" y="8450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Conclusions</a:t>
            </a:r>
          </a:p>
        </p:txBody>
      </p:sp>
      <p:sp>
        <p:nvSpPr>
          <p:cNvPr id="304" name="Shape 304"/>
          <p:cNvSpPr txBox="1">
            <a:spLocks noGrp="1"/>
          </p:cNvSpPr>
          <p:nvPr>
            <p:ph type="body" idx="1"/>
          </p:nvPr>
        </p:nvSpPr>
        <p:spPr>
          <a:xfrm>
            <a:off x="311700" y="719667"/>
            <a:ext cx="8520600" cy="3433658"/>
          </a:xfrm>
          <a:prstGeom prst="rect">
            <a:avLst/>
          </a:prstGeom>
        </p:spPr>
        <p:txBody>
          <a:bodyPr lIns="91425" tIns="91425" rIns="91425" bIns="91425" anchor="t" anchorCtr="0">
            <a:noAutofit/>
          </a:bodyPr>
          <a:lstStyle/>
          <a:p>
            <a:pPr lvl="0" rtl="0">
              <a:spcBef>
                <a:spcPts val="0"/>
              </a:spcBef>
              <a:buNone/>
            </a:pPr>
            <a:r>
              <a:rPr lang="en-US" dirty="0" smtClean="0">
                <a:solidFill>
                  <a:srgbClr val="000000"/>
                </a:solidFill>
              </a:rPr>
              <a:t>This study contributed: </a:t>
            </a:r>
          </a:p>
          <a:p>
            <a:pPr lvl="0" rtl="0">
              <a:spcBef>
                <a:spcPts val="0"/>
              </a:spcBef>
            </a:pPr>
            <a:r>
              <a:rPr lang="en-US" dirty="0" smtClean="0">
                <a:solidFill>
                  <a:srgbClr val="000000"/>
                </a:solidFill>
              </a:rPr>
              <a:t>-    a user-study and methods to improve user-generated content. </a:t>
            </a:r>
          </a:p>
          <a:p>
            <a:pPr lvl="0" rtl="0">
              <a:spcBef>
                <a:spcPts val="0"/>
              </a:spcBef>
            </a:pPr>
            <a:r>
              <a:rPr lang="en-US" dirty="0" smtClean="0">
                <a:solidFill>
                  <a:srgbClr val="000000"/>
                </a:solidFill>
              </a:rPr>
              <a:t>-    a theory that causes undesired content. </a:t>
            </a:r>
          </a:p>
          <a:p>
            <a:pPr marL="285750" lvl="0" indent="-285750" rtl="0">
              <a:spcBef>
                <a:spcPts val="0"/>
              </a:spcBef>
              <a:buFontTx/>
              <a:buChar char="-"/>
            </a:pPr>
            <a:r>
              <a:rPr lang="en-US" dirty="0" smtClean="0">
                <a:solidFill>
                  <a:srgbClr val="000000"/>
                </a:solidFill>
              </a:rPr>
              <a:t>a use-case for zero-inflation model. </a:t>
            </a:r>
          </a:p>
          <a:p>
            <a:pPr marL="285750" lvl="0" indent="-285750" rtl="0">
              <a:spcBef>
                <a:spcPts val="0"/>
              </a:spcBef>
              <a:buFontTx/>
              <a:buChar char="-"/>
            </a:pPr>
            <a:r>
              <a:rPr lang="en-US" dirty="0" smtClean="0">
                <a:solidFill>
                  <a:srgbClr val="000000"/>
                </a:solidFill>
              </a:rPr>
              <a:t>a novel measurement – gameplay affordances to testify user-generated content against pedagogical goals</a:t>
            </a:r>
            <a:endParaRPr dirty="0">
              <a:solidFill>
                <a:srgbClr val="000000"/>
              </a:solidFill>
            </a:endParaRPr>
          </a:p>
          <a:p>
            <a:pPr lvl="0" rtl="0">
              <a:spcBef>
                <a:spcPts val="0"/>
              </a:spcBef>
              <a:buNone/>
            </a:pPr>
            <a:endParaRPr dirty="0"/>
          </a:p>
          <a:p>
            <a:pPr lvl="0" rtl="0">
              <a:spcBef>
                <a:spcPts val="0"/>
              </a:spcBef>
              <a:buNone/>
            </a:pPr>
            <a:endParaRPr dirty="0"/>
          </a:p>
          <a:p>
            <a:pPr marL="457200" lvl="0" indent="-228600">
              <a:spcBef>
                <a:spcPts val="0"/>
              </a:spcBef>
              <a:buChar char="-"/>
            </a:pPr>
            <a:endParaRPr dirty="0"/>
          </a:p>
        </p:txBody>
      </p:sp>
      <p:sp>
        <p:nvSpPr>
          <p:cNvPr id="14" name="TextBox 13"/>
          <p:cNvSpPr txBox="1"/>
          <p:nvPr/>
        </p:nvSpPr>
        <p:spPr>
          <a:xfrm>
            <a:off x="8326638" y="4774168"/>
            <a:ext cx="684578" cy="307777"/>
          </a:xfrm>
          <a:prstGeom prst="rect">
            <a:avLst/>
          </a:prstGeom>
          <a:noFill/>
        </p:spPr>
        <p:txBody>
          <a:bodyPr wrap="square" rtlCol="0">
            <a:spAutoFit/>
          </a:bodyPr>
          <a:lstStyle/>
          <a:p>
            <a:r>
              <a:rPr lang="en-US" dirty="0" smtClean="0"/>
              <a:t>30/34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Shape 303"/>
          <p:cNvSpPr txBox="1">
            <a:spLocks noGrp="1"/>
          </p:cNvSpPr>
          <p:nvPr>
            <p:ph type="title"/>
          </p:nvPr>
        </p:nvSpPr>
        <p:spPr>
          <a:xfrm>
            <a:off x="311700" y="232666"/>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Conclusions</a:t>
            </a:r>
          </a:p>
        </p:txBody>
      </p:sp>
      <p:sp>
        <p:nvSpPr>
          <p:cNvPr id="304" name="Shape 304"/>
          <p:cNvSpPr txBox="1">
            <a:spLocks noGrp="1"/>
          </p:cNvSpPr>
          <p:nvPr>
            <p:ph type="body" idx="1"/>
          </p:nvPr>
        </p:nvSpPr>
        <p:spPr>
          <a:xfrm>
            <a:off x="311700" y="500063"/>
            <a:ext cx="8520600" cy="3653262"/>
          </a:xfrm>
          <a:prstGeom prst="rect">
            <a:avLst/>
          </a:prstGeom>
        </p:spPr>
        <p:txBody>
          <a:bodyPr lIns="91425" tIns="91425" rIns="91425" bIns="91425" anchor="t" anchorCtr="0">
            <a:noAutofit/>
          </a:bodyPr>
          <a:lstStyle/>
          <a:p>
            <a:pPr lvl="0" rtl="0">
              <a:spcBef>
                <a:spcPts val="0"/>
              </a:spcBef>
              <a:buNone/>
            </a:pPr>
            <a:endParaRPr dirty="0"/>
          </a:p>
          <a:p>
            <a:pPr lvl="0" rtl="0">
              <a:spcBef>
                <a:spcPts val="0"/>
              </a:spcBef>
              <a:buNone/>
            </a:pPr>
            <a:endParaRPr dirty="0"/>
          </a:p>
          <a:p>
            <a:pPr marL="457200" lvl="0" indent="-228600">
              <a:spcBef>
                <a:spcPts val="0"/>
              </a:spcBef>
              <a:buChar char="-"/>
            </a:pPr>
            <a:endParaRPr dirty="0"/>
          </a:p>
        </p:txBody>
      </p:sp>
      <p:sp>
        <p:nvSpPr>
          <p:cNvPr id="305" name="Shape 305"/>
          <p:cNvSpPr/>
          <p:nvPr/>
        </p:nvSpPr>
        <p:spPr>
          <a:xfrm>
            <a:off x="3624481" y="2455333"/>
            <a:ext cx="2003783" cy="2643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06" name="Shape 306"/>
          <p:cNvSpPr/>
          <p:nvPr/>
        </p:nvSpPr>
        <p:spPr>
          <a:xfrm>
            <a:off x="965466" y="2925997"/>
            <a:ext cx="3016450" cy="670063"/>
          </a:xfrm>
          <a:prstGeom prst="roundRect">
            <a:avLst>
              <a:gd name="adj" fmla="val 16667"/>
            </a:avLst>
          </a:prstGeom>
          <a:solidFill>
            <a:srgbClr val="FFFFFF"/>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sz="1800" dirty="0">
                <a:latin typeface="Amatic SC"/>
                <a:ea typeface="Amatic SC"/>
                <a:cs typeface="Amatic SC"/>
                <a:sym typeface="Amatic SC"/>
              </a:rPr>
              <a:t>Learning is </a:t>
            </a:r>
            <a:r>
              <a:rPr lang="en" sz="1800" b="1" dirty="0">
                <a:latin typeface="Amatic SC"/>
                <a:ea typeface="Amatic SC"/>
                <a:cs typeface="Amatic SC"/>
                <a:sym typeface="Amatic SC"/>
              </a:rPr>
              <a:t>a step toward </a:t>
            </a:r>
            <a:r>
              <a:rPr lang="en" sz="1800" dirty="0">
                <a:latin typeface="Amatic SC"/>
                <a:ea typeface="Amatic SC"/>
                <a:cs typeface="Amatic SC"/>
                <a:sym typeface="Amatic SC"/>
              </a:rPr>
              <a:t>gameplay or reward</a:t>
            </a:r>
          </a:p>
        </p:txBody>
      </p:sp>
      <p:sp>
        <p:nvSpPr>
          <p:cNvPr id="308" name="Shape 308"/>
          <p:cNvSpPr/>
          <p:nvPr/>
        </p:nvSpPr>
        <p:spPr>
          <a:xfrm>
            <a:off x="4750173" y="3036105"/>
            <a:ext cx="3766763" cy="685938"/>
          </a:xfrm>
          <a:prstGeom prst="roundRect">
            <a:avLst>
              <a:gd name="adj" fmla="val 16667"/>
            </a:avLst>
          </a:prstGeom>
          <a:solidFill>
            <a:srgbClr val="FFFFFF"/>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sz="1800" dirty="0">
                <a:latin typeface="Amatic SC"/>
                <a:ea typeface="Amatic SC"/>
                <a:cs typeface="Amatic SC"/>
                <a:sym typeface="Amatic SC"/>
              </a:rPr>
              <a:t>Learning </a:t>
            </a:r>
            <a:r>
              <a:rPr lang="en" sz="1800" b="1" dirty="0">
                <a:latin typeface="Amatic SC"/>
                <a:ea typeface="Amatic SC"/>
                <a:cs typeface="Amatic SC"/>
                <a:sym typeface="Amatic SC"/>
              </a:rPr>
              <a:t>IS</a:t>
            </a:r>
            <a:r>
              <a:rPr lang="en" sz="1800" dirty="0">
                <a:latin typeface="Amatic SC"/>
                <a:ea typeface="Amatic SC"/>
                <a:cs typeface="Amatic SC"/>
                <a:sym typeface="Amatic SC"/>
              </a:rPr>
              <a:t> play, Learning </a:t>
            </a:r>
            <a:r>
              <a:rPr lang="en" sz="1800" b="1" dirty="0">
                <a:latin typeface="Amatic SC"/>
                <a:ea typeface="Amatic SC"/>
                <a:cs typeface="Amatic SC"/>
                <a:sym typeface="Amatic SC"/>
              </a:rPr>
              <a:t>is tied to</a:t>
            </a:r>
            <a:r>
              <a:rPr lang="en" sz="1800" dirty="0">
                <a:latin typeface="Amatic SC"/>
                <a:ea typeface="Amatic SC"/>
                <a:cs typeface="Amatic SC"/>
                <a:sym typeface="Amatic SC"/>
              </a:rPr>
              <a:t> the core game </a:t>
            </a:r>
            <a:r>
              <a:rPr lang="en" sz="1800" dirty="0" smtClean="0">
                <a:latin typeface="Amatic SC"/>
                <a:ea typeface="Amatic SC"/>
                <a:cs typeface="Amatic SC"/>
                <a:sym typeface="Amatic SC"/>
              </a:rPr>
              <a:t>mechanism</a:t>
            </a:r>
            <a:endParaRPr lang="en-US" sz="1800" dirty="0" smtClean="0">
              <a:latin typeface="Amatic SC"/>
              <a:ea typeface="Amatic SC"/>
              <a:cs typeface="Amatic SC"/>
              <a:sym typeface="Amatic SC"/>
            </a:endParaRPr>
          </a:p>
        </p:txBody>
      </p:sp>
      <p:sp>
        <p:nvSpPr>
          <p:cNvPr id="309" name="Shape 309"/>
          <p:cNvSpPr/>
          <p:nvPr/>
        </p:nvSpPr>
        <p:spPr>
          <a:xfrm>
            <a:off x="1135589" y="882562"/>
            <a:ext cx="3460160" cy="1067100"/>
          </a:xfrm>
          <a:prstGeom prst="roundRect">
            <a:avLst>
              <a:gd name="adj" fmla="val 16667"/>
            </a:avLst>
          </a:prstGeom>
          <a:solidFill>
            <a:srgbClr val="FFFFFF"/>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sz="2000" dirty="0">
                <a:solidFill>
                  <a:srgbClr val="9900FF"/>
                </a:solidFill>
                <a:latin typeface="Amatic SC"/>
                <a:ea typeface="Amatic SC"/>
                <a:cs typeface="Amatic SC"/>
                <a:sym typeface="Amatic SC"/>
              </a:rPr>
              <a:t>Provide </a:t>
            </a:r>
            <a:r>
              <a:rPr lang="en-US" sz="2000" dirty="0">
                <a:solidFill>
                  <a:srgbClr val="9900FF"/>
                </a:solidFill>
                <a:latin typeface="Amatic SC"/>
                <a:ea typeface="Amatic SC"/>
                <a:cs typeface="Amatic SC"/>
                <a:sym typeface="Amatic SC"/>
              </a:rPr>
              <a:t>m</a:t>
            </a:r>
            <a:r>
              <a:rPr lang="en" sz="2000" dirty="0" smtClean="0">
                <a:solidFill>
                  <a:srgbClr val="9900FF"/>
                </a:solidFill>
                <a:latin typeface="Amatic SC"/>
                <a:ea typeface="Amatic SC"/>
                <a:cs typeface="Amatic SC"/>
                <a:sym typeface="Amatic SC"/>
              </a:rPr>
              <a:t>eaningful </a:t>
            </a:r>
            <a:r>
              <a:rPr lang="en-US" sz="2000" b="1" dirty="0">
                <a:solidFill>
                  <a:srgbClr val="9900FF"/>
                </a:solidFill>
                <a:latin typeface="Amatic SC"/>
                <a:ea typeface="Amatic SC"/>
                <a:cs typeface="Amatic SC"/>
                <a:sym typeface="Amatic SC"/>
              </a:rPr>
              <a:t>t</a:t>
            </a:r>
            <a:r>
              <a:rPr lang="en" sz="2000" b="1" dirty="0" smtClean="0">
                <a:solidFill>
                  <a:srgbClr val="9900FF"/>
                </a:solidFill>
                <a:latin typeface="Amatic SC"/>
                <a:ea typeface="Amatic SC"/>
                <a:cs typeface="Amatic SC"/>
                <a:sym typeface="Amatic SC"/>
              </a:rPr>
              <a:t>ool</a:t>
            </a:r>
            <a:r>
              <a:rPr lang="en-US" sz="2000" b="1" dirty="0" smtClean="0">
                <a:solidFill>
                  <a:srgbClr val="9900FF"/>
                </a:solidFill>
                <a:latin typeface="Amatic SC"/>
                <a:ea typeface="Amatic SC"/>
                <a:cs typeface="Amatic SC"/>
                <a:sym typeface="Amatic SC"/>
              </a:rPr>
              <a:t>s</a:t>
            </a:r>
            <a:r>
              <a:rPr lang="en" sz="2000" dirty="0" smtClean="0">
                <a:solidFill>
                  <a:srgbClr val="9900FF"/>
                </a:solidFill>
                <a:latin typeface="Amatic SC"/>
                <a:ea typeface="Amatic SC"/>
                <a:cs typeface="Amatic SC"/>
                <a:sym typeface="Amatic SC"/>
              </a:rPr>
              <a:t> </a:t>
            </a:r>
            <a:r>
              <a:rPr lang="en" sz="2000" dirty="0">
                <a:solidFill>
                  <a:srgbClr val="9900FF"/>
                </a:solidFill>
                <a:latin typeface="Amatic SC"/>
                <a:ea typeface="Amatic SC"/>
                <a:cs typeface="Amatic SC"/>
                <a:sym typeface="Amatic SC"/>
              </a:rPr>
              <a:t>that </a:t>
            </a:r>
            <a:r>
              <a:rPr lang="en" sz="2000" dirty="0" smtClean="0">
                <a:solidFill>
                  <a:srgbClr val="9900FF"/>
                </a:solidFill>
                <a:latin typeface="Amatic SC"/>
                <a:ea typeface="Amatic SC"/>
                <a:cs typeface="Amatic SC"/>
                <a:sym typeface="Amatic SC"/>
              </a:rPr>
              <a:t>resemble </a:t>
            </a:r>
            <a:r>
              <a:rPr lang="en" sz="2000" dirty="0">
                <a:solidFill>
                  <a:srgbClr val="9900FF"/>
                </a:solidFill>
                <a:latin typeface="Amatic SC"/>
                <a:ea typeface="Amatic SC"/>
                <a:cs typeface="Amatic SC"/>
                <a:sym typeface="Amatic SC"/>
              </a:rPr>
              <a:t>player’s </a:t>
            </a:r>
            <a:r>
              <a:rPr lang="en" sz="2000" b="1" dirty="0">
                <a:solidFill>
                  <a:srgbClr val="9900FF"/>
                </a:solidFill>
                <a:latin typeface="Amatic SC"/>
                <a:ea typeface="Amatic SC"/>
                <a:cs typeface="Amatic SC"/>
                <a:sym typeface="Amatic SC"/>
              </a:rPr>
              <a:t>problem solving process</a:t>
            </a:r>
          </a:p>
        </p:txBody>
      </p:sp>
      <p:cxnSp>
        <p:nvCxnSpPr>
          <p:cNvPr id="310" name="Shape 310"/>
          <p:cNvCxnSpPr>
            <a:stCxn id="309" idx="2"/>
          </p:cNvCxnSpPr>
          <p:nvPr/>
        </p:nvCxnSpPr>
        <p:spPr>
          <a:xfrm>
            <a:off x="2865669" y="1949662"/>
            <a:ext cx="1730080" cy="590338"/>
          </a:xfrm>
          <a:prstGeom prst="straightConnector1">
            <a:avLst/>
          </a:prstGeom>
          <a:noFill/>
          <a:ln w="9525" cap="flat" cmpd="sng">
            <a:solidFill>
              <a:schemeClr val="dk2"/>
            </a:solidFill>
            <a:prstDash val="solid"/>
            <a:round/>
            <a:headEnd type="none" w="lg" len="lg"/>
            <a:tailEnd type="triangle" w="lg" len="lg"/>
          </a:ln>
        </p:spPr>
      </p:cxnSp>
      <p:sp>
        <p:nvSpPr>
          <p:cNvPr id="311" name="Shape 311"/>
          <p:cNvSpPr/>
          <p:nvPr/>
        </p:nvSpPr>
        <p:spPr>
          <a:xfrm>
            <a:off x="5628264" y="2267740"/>
            <a:ext cx="1945200" cy="759150"/>
          </a:xfrm>
          <a:prstGeom prst="roundRect">
            <a:avLst>
              <a:gd name="adj" fmla="val 16667"/>
            </a:avLst>
          </a:prstGeom>
          <a:solidFill>
            <a:srgbClr val="FFFFFF"/>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sz="2000" b="1" dirty="0">
                <a:solidFill>
                  <a:srgbClr val="3C78D8"/>
                </a:solidFill>
                <a:latin typeface="Amatic SC"/>
                <a:ea typeface="Amatic SC"/>
                <a:cs typeface="Amatic SC"/>
                <a:sym typeface="Amatic SC"/>
              </a:rPr>
              <a:t>Deep Gamification</a:t>
            </a:r>
            <a:r>
              <a:rPr lang="en" sz="2000" b="1" dirty="0">
                <a:solidFill>
                  <a:srgbClr val="3C78D8"/>
                </a:solidFill>
              </a:rPr>
              <a:t> </a:t>
            </a:r>
          </a:p>
        </p:txBody>
      </p:sp>
      <p:sp>
        <p:nvSpPr>
          <p:cNvPr id="312" name="Shape 312"/>
          <p:cNvSpPr/>
          <p:nvPr/>
        </p:nvSpPr>
        <p:spPr>
          <a:xfrm>
            <a:off x="1523523" y="2244997"/>
            <a:ext cx="2102700" cy="681000"/>
          </a:xfrm>
          <a:prstGeom prst="roundRect">
            <a:avLst>
              <a:gd name="adj" fmla="val 16667"/>
            </a:avLst>
          </a:prstGeom>
          <a:solidFill>
            <a:srgbClr val="FFFFFF"/>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sz="2000" b="1" dirty="0">
                <a:solidFill>
                  <a:schemeClr val="dk1"/>
                </a:solidFill>
                <a:latin typeface="Amatic SC"/>
                <a:ea typeface="Amatic SC"/>
                <a:cs typeface="Amatic SC"/>
                <a:sym typeface="Amatic SC"/>
              </a:rPr>
              <a:t>Shallow Gamification</a:t>
            </a:r>
            <a:r>
              <a:rPr lang="en" sz="2000" b="1" dirty="0">
                <a:solidFill>
                  <a:srgbClr val="00FFFF"/>
                </a:solidFill>
              </a:rPr>
              <a:t> </a:t>
            </a:r>
          </a:p>
        </p:txBody>
      </p:sp>
      <p:sp>
        <p:nvSpPr>
          <p:cNvPr id="313" name="Shape 313"/>
          <p:cNvSpPr/>
          <p:nvPr/>
        </p:nvSpPr>
        <p:spPr>
          <a:xfrm>
            <a:off x="4750173" y="3722043"/>
            <a:ext cx="3766762" cy="682625"/>
          </a:xfrm>
          <a:prstGeom prst="roundRect">
            <a:avLst>
              <a:gd name="adj" fmla="val 16667"/>
            </a:avLst>
          </a:prstGeom>
          <a:solidFill>
            <a:srgbClr val="FFFFFF"/>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1800" dirty="0">
                <a:latin typeface="Amatic SC"/>
                <a:ea typeface="Amatic SC"/>
                <a:cs typeface="Amatic SC"/>
                <a:sym typeface="Amatic SC"/>
              </a:rPr>
              <a:t>G</a:t>
            </a:r>
            <a:r>
              <a:rPr lang="en" sz="1800" dirty="0" smtClean="0">
                <a:latin typeface="Amatic SC"/>
                <a:ea typeface="Amatic SC"/>
                <a:cs typeface="Amatic SC"/>
                <a:sym typeface="Amatic SC"/>
              </a:rPr>
              <a:t>ameplay </a:t>
            </a:r>
            <a:r>
              <a:rPr lang="en" sz="1800" dirty="0">
                <a:latin typeface="Amatic SC"/>
                <a:ea typeface="Amatic SC"/>
                <a:cs typeface="Amatic SC"/>
                <a:sym typeface="Amatic SC"/>
              </a:rPr>
              <a:t>creates </a:t>
            </a:r>
            <a:r>
              <a:rPr lang="en" sz="1800" b="1" dirty="0">
                <a:latin typeface="Amatic SC"/>
                <a:ea typeface="Amatic SC"/>
                <a:cs typeface="Amatic SC"/>
                <a:sym typeface="Amatic SC"/>
              </a:rPr>
              <a:t>opportunities and communities</a:t>
            </a:r>
            <a:r>
              <a:rPr lang="en" sz="1800" dirty="0">
                <a:latin typeface="Amatic SC"/>
                <a:ea typeface="Amatic SC"/>
                <a:cs typeface="Amatic SC"/>
                <a:sym typeface="Amatic SC"/>
              </a:rPr>
              <a:t> for learning</a:t>
            </a:r>
          </a:p>
        </p:txBody>
      </p:sp>
      <p:sp>
        <p:nvSpPr>
          <p:cNvPr id="14" name="TextBox 13"/>
          <p:cNvSpPr txBox="1"/>
          <p:nvPr/>
        </p:nvSpPr>
        <p:spPr>
          <a:xfrm>
            <a:off x="8326638" y="4774168"/>
            <a:ext cx="684578" cy="307777"/>
          </a:xfrm>
          <a:prstGeom prst="rect">
            <a:avLst/>
          </a:prstGeom>
          <a:noFill/>
        </p:spPr>
        <p:txBody>
          <a:bodyPr wrap="square" rtlCol="0">
            <a:spAutoFit/>
          </a:bodyPr>
          <a:lstStyle/>
          <a:p>
            <a:r>
              <a:rPr lang="en-US" dirty="0" smtClean="0"/>
              <a:t>31/</a:t>
            </a:r>
            <a:r>
              <a:rPr lang="en-US" dirty="0" smtClean="0"/>
              <a:t>34</a:t>
            </a:r>
            <a:endParaRPr lang="en-US" dirty="0"/>
          </a:p>
        </p:txBody>
      </p:sp>
      <p:sp>
        <p:nvSpPr>
          <p:cNvPr id="17" name="Shape 309"/>
          <p:cNvSpPr/>
          <p:nvPr/>
        </p:nvSpPr>
        <p:spPr>
          <a:xfrm>
            <a:off x="4595749" y="882562"/>
            <a:ext cx="3862783" cy="1067100"/>
          </a:xfrm>
          <a:prstGeom prst="roundRect">
            <a:avLst>
              <a:gd name="adj" fmla="val 16667"/>
            </a:avLst>
          </a:prstGeom>
          <a:solidFill>
            <a:srgbClr val="FFFFFF"/>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US" sz="2000" dirty="0" smtClean="0">
                <a:solidFill>
                  <a:srgbClr val="FF6600"/>
                </a:solidFill>
                <a:latin typeface="Amatic SC"/>
                <a:ea typeface="Amatic SC"/>
                <a:cs typeface="Amatic SC"/>
                <a:sym typeface="Amatic SC"/>
              </a:rPr>
              <a:t>Use Innovative </a:t>
            </a:r>
            <a:r>
              <a:rPr lang="en-US" sz="2000" b="1" dirty="0" smtClean="0">
                <a:solidFill>
                  <a:srgbClr val="FF6600"/>
                </a:solidFill>
                <a:latin typeface="Amatic SC"/>
                <a:ea typeface="Amatic SC"/>
                <a:cs typeface="Amatic SC"/>
                <a:sym typeface="Amatic SC"/>
              </a:rPr>
              <a:t>Measurements</a:t>
            </a:r>
            <a:r>
              <a:rPr lang="en-US" sz="2000" dirty="0" smtClean="0">
                <a:solidFill>
                  <a:srgbClr val="FF6600"/>
                </a:solidFill>
                <a:latin typeface="Amatic SC"/>
                <a:ea typeface="Amatic SC"/>
                <a:cs typeface="Amatic SC"/>
                <a:sym typeface="Amatic SC"/>
              </a:rPr>
              <a:t> that </a:t>
            </a:r>
            <a:r>
              <a:rPr lang="en-US" sz="2000" b="1" dirty="0" smtClean="0">
                <a:solidFill>
                  <a:srgbClr val="FF6600"/>
                </a:solidFill>
                <a:latin typeface="Amatic SC"/>
                <a:ea typeface="Amatic SC"/>
                <a:cs typeface="Amatic SC"/>
                <a:sym typeface="Amatic SC"/>
              </a:rPr>
              <a:t>tie game mechanism to educational goal</a:t>
            </a:r>
            <a:endParaRPr lang="en" sz="2000" b="1" dirty="0">
              <a:solidFill>
                <a:srgbClr val="FF6600"/>
              </a:solidFill>
              <a:latin typeface="Amatic SC"/>
              <a:ea typeface="Amatic SC"/>
              <a:cs typeface="Amatic SC"/>
              <a:sym typeface="Amatic SC"/>
            </a:endParaRPr>
          </a:p>
        </p:txBody>
      </p:sp>
      <p:cxnSp>
        <p:nvCxnSpPr>
          <p:cNvPr id="23" name="Shape 310"/>
          <p:cNvCxnSpPr/>
          <p:nvPr/>
        </p:nvCxnSpPr>
        <p:spPr>
          <a:xfrm flipH="1">
            <a:off x="4458033" y="1949828"/>
            <a:ext cx="2164358" cy="590338"/>
          </a:xfrm>
          <a:prstGeom prst="straightConnector1">
            <a:avLst/>
          </a:prstGeom>
          <a:noFill/>
          <a:ln w="9525" cap="flat" cmpd="sng">
            <a:solidFill>
              <a:schemeClr val="dk2"/>
            </a:solidFill>
            <a:prstDash val="solid"/>
            <a:round/>
            <a:headEnd type="none" w="lg" len="lg"/>
            <a:tailEnd type="triangle" w="lg" len="lg"/>
          </a:ln>
        </p:spPr>
      </p:cxnSp>
    </p:spTree>
    <p:extLst>
      <p:ext uri="{BB962C8B-B14F-4D97-AF65-F5344CB8AC3E}">
        <p14:creationId xmlns:p14="http://schemas.microsoft.com/office/powerpoint/2010/main" val="62722888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6" grpId="0" animBg="1"/>
      <p:bldP spid="308" grpId="0" animBg="1"/>
      <p:bldP spid="309" grpId="0" animBg="1"/>
      <p:bldP spid="313" grpId="0" animBg="1"/>
      <p:bldP spid="1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Shape 318"/>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Future Work</a:t>
            </a:r>
          </a:p>
        </p:txBody>
      </p:sp>
      <p:sp>
        <p:nvSpPr>
          <p:cNvPr id="319" name="Shape 319"/>
          <p:cNvSpPr txBox="1">
            <a:spLocks noGrp="1"/>
          </p:cNvSpPr>
          <p:nvPr>
            <p:ph type="body" idx="1"/>
          </p:nvPr>
        </p:nvSpPr>
        <p:spPr>
          <a:xfrm>
            <a:off x="311700" y="1093850"/>
            <a:ext cx="8520600" cy="3475025"/>
          </a:xfrm>
          <a:prstGeom prst="rect">
            <a:avLst/>
          </a:prstGeom>
        </p:spPr>
        <p:txBody>
          <a:bodyPr lIns="91425" tIns="91425" rIns="91425" bIns="91425" anchor="t" anchorCtr="0">
            <a:noAutofit/>
          </a:bodyPr>
          <a:lstStyle/>
          <a:p>
            <a:pPr lvl="0">
              <a:spcBef>
                <a:spcPts val="0"/>
              </a:spcBef>
              <a:spcAft>
                <a:spcPts val="400"/>
              </a:spcAft>
              <a:buNone/>
            </a:pPr>
            <a:r>
              <a:rPr lang="en" dirty="0">
                <a:solidFill>
                  <a:srgbClr val="212121"/>
                </a:solidFill>
              </a:rPr>
              <a:t>High gameplay affordance can be:</a:t>
            </a:r>
          </a:p>
          <a:p>
            <a:pPr marL="457200" lvl="0" indent="-228600" rtl="0">
              <a:spcBef>
                <a:spcPts val="0"/>
              </a:spcBef>
              <a:spcAft>
                <a:spcPts val="400"/>
              </a:spcAft>
              <a:buChar char="-"/>
            </a:pPr>
            <a:r>
              <a:rPr lang="en-US" dirty="0">
                <a:solidFill>
                  <a:srgbClr val="212121"/>
                </a:solidFill>
              </a:rPr>
              <a:t>S</a:t>
            </a:r>
            <a:r>
              <a:rPr lang="en" dirty="0" smtClean="0">
                <a:solidFill>
                  <a:srgbClr val="212121"/>
                </a:solidFill>
              </a:rPr>
              <a:t>tudents </a:t>
            </a:r>
            <a:r>
              <a:rPr lang="en" dirty="0">
                <a:solidFill>
                  <a:srgbClr val="212121"/>
                </a:solidFill>
              </a:rPr>
              <a:t>create larger levels with similar optimizations</a:t>
            </a:r>
          </a:p>
          <a:p>
            <a:pPr marL="457200" lvl="0" indent="-228600" rtl="0">
              <a:spcBef>
                <a:spcPts val="0"/>
              </a:spcBef>
              <a:buChar char="-"/>
            </a:pPr>
            <a:r>
              <a:rPr lang="en" dirty="0">
                <a:solidFill>
                  <a:srgbClr val="212121"/>
                </a:solidFill>
              </a:rPr>
              <a:t>Students create levels with more effective </a:t>
            </a:r>
            <a:r>
              <a:rPr lang="en" dirty="0" smtClean="0">
                <a:solidFill>
                  <a:srgbClr val="212121"/>
                </a:solidFill>
              </a:rPr>
              <a:t>optimizations</a:t>
            </a:r>
            <a:endParaRPr dirty="0">
              <a:solidFill>
                <a:srgbClr val="212121"/>
              </a:solidFill>
            </a:endParaRPr>
          </a:p>
          <a:p>
            <a:pPr lvl="0">
              <a:spcBef>
                <a:spcPts val="0"/>
              </a:spcBef>
              <a:buNone/>
            </a:pPr>
            <a:r>
              <a:rPr lang="en" dirty="0">
                <a:solidFill>
                  <a:srgbClr val="212121"/>
                </a:solidFill>
              </a:rPr>
              <a:t>Further analysis is needed to determine </a:t>
            </a:r>
            <a:r>
              <a:rPr lang="en" dirty="0" smtClean="0">
                <a:solidFill>
                  <a:srgbClr val="212121"/>
                </a:solidFill>
              </a:rPr>
              <a:t>which </a:t>
            </a:r>
            <a:r>
              <a:rPr lang="en" dirty="0">
                <a:solidFill>
                  <a:srgbClr val="212121"/>
                </a:solidFill>
              </a:rPr>
              <a:t>interpretation is most true, and </a:t>
            </a:r>
            <a:r>
              <a:rPr lang="en" dirty="0" smtClean="0">
                <a:solidFill>
                  <a:srgbClr val="212121"/>
                </a:solidFill>
              </a:rPr>
              <a:t>if </a:t>
            </a:r>
            <a:r>
              <a:rPr lang="en" dirty="0">
                <a:solidFill>
                  <a:srgbClr val="212121"/>
                </a:solidFill>
              </a:rPr>
              <a:t>future players will take advantage of the increased gameplay affordances, or ignore them</a:t>
            </a:r>
          </a:p>
        </p:txBody>
      </p:sp>
      <p:sp>
        <p:nvSpPr>
          <p:cNvPr id="4" name="TextBox 3"/>
          <p:cNvSpPr txBox="1"/>
          <p:nvPr/>
        </p:nvSpPr>
        <p:spPr>
          <a:xfrm>
            <a:off x="8326638" y="4774168"/>
            <a:ext cx="684578" cy="307777"/>
          </a:xfrm>
          <a:prstGeom prst="rect">
            <a:avLst/>
          </a:prstGeom>
          <a:noFill/>
        </p:spPr>
        <p:txBody>
          <a:bodyPr wrap="square" rtlCol="0">
            <a:spAutoFit/>
          </a:bodyPr>
          <a:lstStyle/>
          <a:p>
            <a:r>
              <a:rPr lang="en-US" dirty="0" smtClean="0"/>
              <a:t>32/</a:t>
            </a:r>
            <a:r>
              <a:rPr lang="en-US" dirty="0" smtClean="0"/>
              <a:t>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a:latin typeface="Calibri"/>
                <a:cs typeface="Calibri"/>
              </a:rPr>
              <a:t>Acknowledgments</a:t>
            </a:r>
          </a:p>
        </p:txBody>
      </p:sp>
      <p:sp>
        <p:nvSpPr>
          <p:cNvPr id="325" name="Shape 325"/>
          <p:cNvSpPr txBox="1">
            <a:spLocks noGrp="1"/>
          </p:cNvSpPr>
          <p:nvPr>
            <p:ph type="body" idx="1"/>
          </p:nvPr>
        </p:nvSpPr>
        <p:spPr>
          <a:xfrm>
            <a:off x="311700" y="984250"/>
            <a:ext cx="8520600" cy="3584625"/>
          </a:xfrm>
          <a:prstGeom prst="rect">
            <a:avLst/>
          </a:prstGeom>
        </p:spPr>
        <p:txBody>
          <a:bodyPr lIns="91425" tIns="91425" rIns="91425" bIns="91425" anchor="t" anchorCtr="0">
            <a:noAutofit/>
          </a:bodyPr>
          <a:lstStyle/>
          <a:p>
            <a:pPr lvl="0">
              <a:spcBef>
                <a:spcPts val="0"/>
              </a:spcBef>
              <a:buNone/>
            </a:pPr>
            <a:r>
              <a:rPr lang="en" dirty="0">
                <a:solidFill>
                  <a:srgbClr val="212121"/>
                </a:solidFill>
              </a:rPr>
              <a:t>Thanks to Michael Kingdon, Aaron Quidley, Veronica Catete, Rui Zhi, Yihuan Dong, and all developers who have worked on this project or helped with our outreach activities so far. This project is partially funded under NSF Grant Nos. 0900860 and 1252376. </a:t>
            </a:r>
          </a:p>
        </p:txBody>
      </p:sp>
      <p:sp>
        <p:nvSpPr>
          <p:cNvPr id="4" name="TextBox 3"/>
          <p:cNvSpPr txBox="1"/>
          <p:nvPr/>
        </p:nvSpPr>
        <p:spPr>
          <a:xfrm>
            <a:off x="8326638" y="4774168"/>
            <a:ext cx="684578" cy="307777"/>
          </a:xfrm>
          <a:prstGeom prst="rect">
            <a:avLst/>
          </a:prstGeom>
          <a:noFill/>
        </p:spPr>
        <p:txBody>
          <a:bodyPr wrap="square" rtlCol="0">
            <a:spAutoFit/>
          </a:bodyPr>
          <a:lstStyle/>
          <a:p>
            <a:r>
              <a:rPr lang="en-US" dirty="0" smtClean="0"/>
              <a:t>33/</a:t>
            </a:r>
            <a:r>
              <a:rPr lang="en-US" dirty="0" smtClean="0"/>
              <a:t>34</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latin typeface="Calibri"/>
                <a:cs typeface="Calibri"/>
              </a:rPr>
              <a:t>Thank You!</a:t>
            </a:r>
            <a:endParaRPr lang="en-US" sz="2800" dirty="0">
              <a:latin typeface="Calibri"/>
              <a:cs typeface="Calibri"/>
            </a:endParaRPr>
          </a:p>
        </p:txBody>
      </p:sp>
      <p:sp>
        <p:nvSpPr>
          <p:cNvPr id="6" name="TextBox 5"/>
          <p:cNvSpPr txBox="1"/>
          <p:nvPr/>
        </p:nvSpPr>
        <p:spPr>
          <a:xfrm>
            <a:off x="1611587" y="893795"/>
            <a:ext cx="5710621" cy="400110"/>
          </a:xfrm>
          <a:prstGeom prst="rect">
            <a:avLst/>
          </a:prstGeom>
          <a:noFill/>
        </p:spPr>
        <p:txBody>
          <a:bodyPr wrap="square" rtlCol="0">
            <a:spAutoFit/>
          </a:bodyPr>
          <a:lstStyle/>
          <a:p>
            <a:r>
              <a:rPr lang="en-US" sz="2000" b="1" dirty="0" smtClean="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rPr>
              <a:t>Try out BOTS @ http</a:t>
            </a:r>
            <a:r>
              <a:rPr lang="en-US" sz="2000" b="1" dirty="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rPr>
              <a:t>://bots.game2learn.com/</a:t>
            </a:r>
          </a:p>
        </p:txBody>
      </p:sp>
      <p:sp>
        <p:nvSpPr>
          <p:cNvPr id="11" name="TextBox 10"/>
          <p:cNvSpPr txBox="1"/>
          <p:nvPr/>
        </p:nvSpPr>
        <p:spPr>
          <a:xfrm>
            <a:off x="8326638" y="4774168"/>
            <a:ext cx="684578" cy="307777"/>
          </a:xfrm>
          <a:prstGeom prst="rect">
            <a:avLst/>
          </a:prstGeom>
          <a:noFill/>
        </p:spPr>
        <p:txBody>
          <a:bodyPr wrap="square" rtlCol="0">
            <a:spAutoFit/>
          </a:bodyPr>
          <a:lstStyle/>
          <a:p>
            <a:r>
              <a:rPr lang="en-US" smtClean="0"/>
              <a:t>34/</a:t>
            </a:r>
            <a:r>
              <a:rPr lang="en-US" dirty="0" smtClean="0"/>
              <a:t>34</a:t>
            </a:r>
            <a:endParaRPr lang="en-US" dirty="0"/>
          </a:p>
        </p:txBody>
      </p:sp>
      <p:pic>
        <p:nvPicPr>
          <p:cNvPr id="3" name="Picture 2" descr="Screen Shot 2016-07-01 at 10.42.4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7054" y="1374372"/>
            <a:ext cx="6966279" cy="3252162"/>
          </a:xfrm>
          <a:prstGeom prst="rect">
            <a:avLst/>
          </a:prstGeom>
        </p:spPr>
      </p:pic>
    </p:spTree>
    <p:extLst>
      <p:ext uri="{BB962C8B-B14F-4D97-AF65-F5344CB8AC3E}">
        <p14:creationId xmlns:p14="http://schemas.microsoft.com/office/powerpoint/2010/main" val="179653647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271650" y="1238225"/>
            <a:ext cx="8520600" cy="1493700"/>
          </a:xfrm>
          <a:prstGeom prst="rect">
            <a:avLst/>
          </a:prstGeom>
        </p:spPr>
        <p:txBody>
          <a:bodyPr lIns="91425" tIns="91425" rIns="91425" bIns="91425" anchor="t" anchorCtr="0">
            <a:noAutofit/>
          </a:bodyPr>
          <a:lstStyle/>
          <a:p>
            <a:pPr lvl="0" algn="ctr" rtl="0">
              <a:spcBef>
                <a:spcPts val="0"/>
              </a:spcBef>
              <a:buNone/>
            </a:pPr>
            <a:r>
              <a:rPr lang="en" sz="2800" dirty="0">
                <a:solidFill>
                  <a:srgbClr val="222222"/>
                </a:solidFill>
                <a:latin typeface="Calibri"/>
                <a:cs typeface="Calibri"/>
              </a:rPr>
              <a:t>Measuring </a:t>
            </a:r>
            <a:r>
              <a:rPr lang="en" sz="3600" dirty="0">
                <a:solidFill>
                  <a:srgbClr val="6AA84F"/>
                </a:solidFill>
                <a:latin typeface="Calibri"/>
                <a:cs typeface="Calibri"/>
              </a:rPr>
              <a:t>Gameplay Affordances</a:t>
            </a:r>
            <a:r>
              <a:rPr lang="en" sz="3600" dirty="0">
                <a:solidFill>
                  <a:srgbClr val="222222"/>
                </a:solidFill>
                <a:latin typeface="Calibri"/>
                <a:cs typeface="Calibri"/>
              </a:rPr>
              <a:t> </a:t>
            </a:r>
            <a:r>
              <a:rPr lang="en" sz="2800" dirty="0">
                <a:solidFill>
                  <a:srgbClr val="222222"/>
                </a:solidFill>
                <a:latin typeface="Calibri"/>
                <a:cs typeface="Calibri"/>
              </a:rPr>
              <a:t>of User-Generated Content in an Educational Game</a:t>
            </a:r>
          </a:p>
        </p:txBody>
      </p:sp>
      <p:sp>
        <p:nvSpPr>
          <p:cNvPr id="3" name="TextBox 2"/>
          <p:cNvSpPr txBox="1"/>
          <p:nvPr/>
        </p:nvSpPr>
        <p:spPr>
          <a:xfrm>
            <a:off x="8326638" y="4774168"/>
            <a:ext cx="684578" cy="307777"/>
          </a:xfrm>
          <a:prstGeom prst="rect">
            <a:avLst/>
          </a:prstGeom>
          <a:noFill/>
        </p:spPr>
        <p:txBody>
          <a:bodyPr wrap="square" rtlCol="0">
            <a:spAutoFit/>
          </a:bodyPr>
          <a:lstStyle/>
          <a:p>
            <a:r>
              <a:rPr lang="en-US" dirty="0"/>
              <a:t>3</a:t>
            </a:r>
            <a:r>
              <a:rPr lang="en-US" dirty="0" smtClean="0"/>
              <a:t>/34</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311700" y="292850"/>
            <a:ext cx="3999900" cy="801000"/>
          </a:xfrm>
          <a:prstGeom prst="rect">
            <a:avLst/>
          </a:prstGeom>
        </p:spPr>
        <p:txBody>
          <a:bodyPr lIns="91425" tIns="91425" rIns="91425" bIns="91425" anchor="t" anchorCtr="0">
            <a:noAutofit/>
          </a:bodyPr>
          <a:lstStyle/>
          <a:p>
            <a:pPr lvl="0" rtl="0">
              <a:spcBef>
                <a:spcPts val="0"/>
              </a:spcBef>
              <a:buNone/>
            </a:pPr>
            <a:r>
              <a:rPr lang="en" sz="2800" dirty="0" smtClean="0">
                <a:latin typeface="Calibri"/>
                <a:cs typeface="Calibri"/>
              </a:rPr>
              <a:t>Affordance</a:t>
            </a:r>
            <a:r>
              <a:rPr lang="en-US" sz="2800" dirty="0" smtClean="0">
                <a:latin typeface="Calibri"/>
                <a:cs typeface="Calibri"/>
              </a:rPr>
              <a:t> </a:t>
            </a:r>
            <a:r>
              <a:rPr lang="en-US" sz="1400" dirty="0" smtClean="0">
                <a:latin typeface="Calibri"/>
                <a:cs typeface="Calibri"/>
              </a:rPr>
              <a:t>(Norman, 1988)</a:t>
            </a:r>
            <a:endParaRPr lang="en" sz="1400" dirty="0">
              <a:latin typeface="Calibri"/>
              <a:cs typeface="Calibri"/>
            </a:endParaRPr>
          </a:p>
        </p:txBody>
      </p:sp>
      <p:sp>
        <p:nvSpPr>
          <p:cNvPr id="91" name="Shape 91"/>
          <p:cNvSpPr txBox="1">
            <a:spLocks noGrp="1"/>
          </p:cNvSpPr>
          <p:nvPr>
            <p:ph type="body" idx="1"/>
          </p:nvPr>
        </p:nvSpPr>
        <p:spPr>
          <a:xfrm>
            <a:off x="311700" y="1228675"/>
            <a:ext cx="3999900" cy="3340200"/>
          </a:xfrm>
          <a:prstGeom prst="rect">
            <a:avLst/>
          </a:prstGeom>
        </p:spPr>
        <p:txBody>
          <a:bodyPr lIns="91425" tIns="91425" rIns="91425" bIns="91425" anchor="t" anchorCtr="0">
            <a:noAutofit/>
          </a:bodyPr>
          <a:lstStyle/>
          <a:p>
            <a:pPr lvl="0">
              <a:spcBef>
                <a:spcPts val="0"/>
              </a:spcBef>
              <a:buNone/>
            </a:pPr>
            <a:endParaRPr dirty="0"/>
          </a:p>
        </p:txBody>
      </p:sp>
      <p:sp>
        <p:nvSpPr>
          <p:cNvPr id="92" name="Shape 92"/>
          <p:cNvSpPr txBox="1">
            <a:spLocks noGrp="1"/>
          </p:cNvSpPr>
          <p:nvPr>
            <p:ph type="body" idx="2"/>
          </p:nvPr>
        </p:nvSpPr>
        <p:spPr>
          <a:xfrm>
            <a:off x="4351000" y="945931"/>
            <a:ext cx="4729500" cy="3407093"/>
          </a:xfrm>
          <a:prstGeom prst="rect">
            <a:avLst/>
          </a:prstGeom>
        </p:spPr>
        <p:txBody>
          <a:bodyPr lIns="91425" tIns="91425" rIns="91425" bIns="91425" anchor="t" anchorCtr="0">
            <a:noAutofit/>
          </a:bodyPr>
          <a:lstStyle/>
          <a:p>
            <a:pPr marL="457200" lvl="0" indent="-228600">
              <a:spcBef>
                <a:spcPts val="0"/>
              </a:spcBef>
            </a:pPr>
            <a:r>
              <a:rPr lang="en" sz="1600" dirty="0">
                <a:solidFill>
                  <a:schemeClr val="accent1"/>
                </a:solidFill>
                <a:latin typeface="+mn-lt"/>
                <a:cs typeface="Calibri"/>
              </a:rPr>
              <a:t>Affordance for desired </a:t>
            </a:r>
            <a:r>
              <a:rPr lang="en" sz="1600" dirty="0" smtClean="0">
                <a:solidFill>
                  <a:schemeClr val="accent1"/>
                </a:solidFill>
                <a:latin typeface="+mn-lt"/>
                <a:cs typeface="Calibri"/>
              </a:rPr>
              <a:t>gameplay</a:t>
            </a:r>
            <a:r>
              <a:rPr lang="en-US" sz="1600" dirty="0" smtClean="0">
                <a:solidFill>
                  <a:schemeClr val="accent1"/>
                </a:solidFill>
                <a:latin typeface="+mn-lt"/>
                <a:cs typeface="Calibri"/>
              </a:rPr>
              <a:t> </a:t>
            </a:r>
            <a:r>
              <a:rPr lang="en" sz="1600" dirty="0" smtClean="0">
                <a:solidFill>
                  <a:schemeClr val="accent1"/>
                </a:solidFill>
                <a:latin typeface="+mn-lt"/>
                <a:cs typeface="Calibri"/>
              </a:rPr>
              <a:t>patterns </a:t>
            </a:r>
            <a:endParaRPr lang="en" sz="1600" dirty="0">
              <a:solidFill>
                <a:schemeClr val="accent1"/>
              </a:solidFill>
              <a:latin typeface="+mn-lt"/>
              <a:cs typeface="Calibri"/>
            </a:endParaRPr>
          </a:p>
          <a:p>
            <a:pPr marL="457200" lvl="0" indent="-228600">
              <a:spcBef>
                <a:spcPts val="0"/>
              </a:spcBef>
            </a:pPr>
            <a:r>
              <a:rPr lang="en" sz="1600" dirty="0">
                <a:solidFill>
                  <a:schemeClr val="accent1"/>
                </a:solidFill>
                <a:latin typeface="+mn-lt"/>
                <a:cs typeface="Calibri"/>
              </a:rPr>
              <a:t>Produced by structures between world &amp; player, tool &amp; player</a:t>
            </a:r>
          </a:p>
          <a:p>
            <a:pPr marL="457200" lvl="0" indent="-228600">
              <a:spcBef>
                <a:spcPts val="0"/>
              </a:spcBef>
            </a:pPr>
            <a:r>
              <a:rPr lang="en" sz="1600" dirty="0">
                <a:solidFill>
                  <a:schemeClr val="accent1"/>
                </a:solidFill>
                <a:latin typeface="+mn-lt"/>
                <a:cs typeface="Calibri"/>
              </a:rPr>
              <a:t>Rewarded through gameplay outcomes</a:t>
            </a:r>
          </a:p>
        </p:txBody>
      </p:sp>
      <p:sp>
        <p:nvSpPr>
          <p:cNvPr id="93" name="Shape 93"/>
          <p:cNvSpPr txBox="1">
            <a:spLocks noGrp="1"/>
          </p:cNvSpPr>
          <p:nvPr>
            <p:ph type="title"/>
          </p:nvPr>
        </p:nvSpPr>
        <p:spPr>
          <a:xfrm>
            <a:off x="4536965" y="292850"/>
            <a:ext cx="4475655" cy="801000"/>
          </a:xfrm>
          <a:prstGeom prst="rect">
            <a:avLst/>
          </a:prstGeom>
        </p:spPr>
        <p:txBody>
          <a:bodyPr lIns="91425" tIns="91425" rIns="91425" bIns="91425" anchor="t" anchorCtr="0">
            <a:noAutofit/>
          </a:bodyPr>
          <a:lstStyle/>
          <a:p>
            <a:pPr lvl="0" rtl="0">
              <a:spcBef>
                <a:spcPts val="0"/>
              </a:spcBef>
              <a:buNone/>
            </a:pPr>
            <a:r>
              <a:rPr lang="en" sz="2800" dirty="0" smtClean="0">
                <a:latin typeface="Calibri"/>
                <a:cs typeface="Calibri"/>
              </a:rPr>
              <a:t>Gameplay</a:t>
            </a:r>
            <a:r>
              <a:rPr lang="en-US" sz="2800" dirty="0" smtClean="0">
                <a:latin typeface="Calibri"/>
                <a:cs typeface="Calibri"/>
              </a:rPr>
              <a:t> Affordance </a:t>
            </a:r>
            <a:r>
              <a:rPr lang="en-US" sz="1400" dirty="0" smtClean="0">
                <a:latin typeface="Calibri"/>
                <a:cs typeface="Calibri"/>
              </a:rPr>
              <a:t>(Gee, 2009)</a:t>
            </a:r>
            <a:endParaRPr lang="en" sz="1400" dirty="0">
              <a:latin typeface="Calibri"/>
              <a:cs typeface="Calibri"/>
            </a:endParaRPr>
          </a:p>
        </p:txBody>
      </p:sp>
      <p:pic>
        <p:nvPicPr>
          <p:cNvPr id="94" name="Shape 94" descr="Screen Shot 2016-06-28 at 9.16.56 PM.png"/>
          <p:cNvPicPr preferRelativeResize="0"/>
          <p:nvPr/>
        </p:nvPicPr>
        <p:blipFill>
          <a:blip r:embed="rId3">
            <a:alphaModFix/>
          </a:blip>
          <a:stretch>
            <a:fillRect/>
          </a:stretch>
        </p:blipFill>
        <p:spPr>
          <a:xfrm>
            <a:off x="272300" y="1836449"/>
            <a:ext cx="4078700" cy="1484925"/>
          </a:xfrm>
          <a:prstGeom prst="rect">
            <a:avLst/>
          </a:prstGeom>
          <a:noFill/>
          <a:ln>
            <a:noFill/>
          </a:ln>
        </p:spPr>
      </p:pic>
      <p:pic>
        <p:nvPicPr>
          <p:cNvPr id="95" name="Shape 95" descr="Screen Shot 2016-06-28 at 9.49.23 PM.png"/>
          <p:cNvPicPr preferRelativeResize="0"/>
          <p:nvPr/>
        </p:nvPicPr>
        <p:blipFill>
          <a:blip r:embed="rId4">
            <a:alphaModFix/>
          </a:blip>
          <a:stretch>
            <a:fillRect/>
          </a:stretch>
        </p:blipFill>
        <p:spPr>
          <a:xfrm>
            <a:off x="6005549" y="2815394"/>
            <a:ext cx="1728749" cy="2242425"/>
          </a:xfrm>
          <a:prstGeom prst="rect">
            <a:avLst/>
          </a:prstGeom>
          <a:noFill/>
          <a:ln>
            <a:noFill/>
          </a:ln>
        </p:spPr>
      </p:pic>
      <p:cxnSp>
        <p:nvCxnSpPr>
          <p:cNvPr id="9" name="Straight Arrow Connector 8"/>
          <p:cNvCxnSpPr/>
          <p:nvPr/>
        </p:nvCxnSpPr>
        <p:spPr>
          <a:xfrm>
            <a:off x="6524625" y="3077241"/>
            <a:ext cx="960438" cy="1367486"/>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10" name="TextBox 9"/>
          <p:cNvSpPr txBox="1"/>
          <p:nvPr/>
        </p:nvSpPr>
        <p:spPr>
          <a:xfrm>
            <a:off x="8326638" y="4774168"/>
            <a:ext cx="684578" cy="307777"/>
          </a:xfrm>
          <a:prstGeom prst="rect">
            <a:avLst/>
          </a:prstGeom>
          <a:noFill/>
        </p:spPr>
        <p:txBody>
          <a:bodyPr wrap="square" rtlCol="0">
            <a:spAutoFit/>
          </a:bodyPr>
          <a:lstStyle/>
          <a:p>
            <a:r>
              <a:rPr lang="en-US" dirty="0"/>
              <a:t>4</a:t>
            </a:r>
            <a:r>
              <a:rPr lang="en-US" dirty="0" smtClean="0"/>
              <a:t>/34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196725" y="169725"/>
            <a:ext cx="3999900" cy="801000"/>
          </a:xfrm>
          <a:prstGeom prst="rect">
            <a:avLst/>
          </a:prstGeom>
        </p:spPr>
        <p:txBody>
          <a:bodyPr lIns="91425" tIns="91425" rIns="91425" bIns="91425" anchor="t" anchorCtr="0">
            <a:noAutofit/>
          </a:bodyPr>
          <a:lstStyle/>
          <a:p>
            <a:pPr lvl="0"/>
            <a:r>
              <a:rPr lang="en" sz="2800" dirty="0">
                <a:latin typeface="Calibri"/>
                <a:cs typeface="Calibri"/>
              </a:rPr>
              <a:t>Gameplay</a:t>
            </a:r>
            <a:r>
              <a:rPr lang="en-US" sz="2800" dirty="0">
                <a:latin typeface="Calibri"/>
                <a:cs typeface="Calibri"/>
              </a:rPr>
              <a:t> Affordance </a:t>
            </a:r>
            <a:r>
              <a:rPr lang="en-US" sz="2800" dirty="0" smtClean="0">
                <a:latin typeface="Calibri"/>
                <a:cs typeface="Calibri"/>
              </a:rPr>
              <a:t/>
            </a:r>
            <a:br>
              <a:rPr lang="en-US" sz="2800" dirty="0" smtClean="0">
                <a:latin typeface="Calibri"/>
                <a:cs typeface="Calibri"/>
              </a:rPr>
            </a:br>
            <a:r>
              <a:rPr lang="en-US" sz="1400" dirty="0" smtClean="0">
                <a:latin typeface="Calibri"/>
                <a:cs typeface="Calibri"/>
              </a:rPr>
              <a:t>(</a:t>
            </a:r>
            <a:r>
              <a:rPr lang="en-US" sz="1400" dirty="0">
                <a:latin typeface="Calibri"/>
                <a:cs typeface="Calibri"/>
              </a:rPr>
              <a:t>Gee, 2009)</a:t>
            </a:r>
            <a:endParaRPr lang="en" sz="1400" dirty="0">
              <a:latin typeface="Calibri"/>
              <a:cs typeface="Calibri"/>
            </a:endParaRPr>
          </a:p>
        </p:txBody>
      </p:sp>
      <p:sp>
        <p:nvSpPr>
          <p:cNvPr id="102" name="Shape 102"/>
          <p:cNvSpPr txBox="1">
            <a:spLocks noGrp="1"/>
          </p:cNvSpPr>
          <p:nvPr>
            <p:ph type="title"/>
          </p:nvPr>
        </p:nvSpPr>
        <p:spPr>
          <a:xfrm>
            <a:off x="3774889" y="162625"/>
            <a:ext cx="5275136" cy="801000"/>
          </a:xfrm>
          <a:prstGeom prst="rect">
            <a:avLst/>
          </a:prstGeom>
        </p:spPr>
        <p:txBody>
          <a:bodyPr lIns="91425" tIns="91425" rIns="91425" bIns="91425" anchor="t" anchorCtr="0">
            <a:noAutofit/>
          </a:bodyPr>
          <a:lstStyle/>
          <a:p>
            <a:pPr lvl="0" rtl="0">
              <a:spcBef>
                <a:spcPts val="0"/>
              </a:spcBef>
              <a:buNone/>
            </a:pPr>
            <a:r>
              <a:rPr lang="en" sz="2800" dirty="0">
                <a:solidFill>
                  <a:srgbClr val="6AA84F"/>
                </a:solidFill>
                <a:latin typeface="Calibri"/>
                <a:cs typeface="Calibri"/>
              </a:rPr>
              <a:t>Educational</a:t>
            </a:r>
            <a:r>
              <a:rPr lang="en" sz="2800" dirty="0">
                <a:latin typeface="Calibri"/>
                <a:cs typeface="Calibri"/>
              </a:rPr>
              <a:t> Gameplay </a:t>
            </a:r>
            <a:r>
              <a:rPr lang="en" sz="2800" dirty="0" smtClean="0">
                <a:latin typeface="Calibri"/>
                <a:cs typeface="Calibri"/>
              </a:rPr>
              <a:t>A</a:t>
            </a:r>
            <a:r>
              <a:rPr lang="en-US" sz="2800" dirty="0" err="1" smtClean="0">
                <a:latin typeface="Calibri"/>
                <a:cs typeface="Calibri"/>
              </a:rPr>
              <a:t>ffordance</a:t>
            </a:r>
            <a:endParaRPr lang="en" sz="2800" dirty="0">
              <a:latin typeface="Calibri"/>
              <a:cs typeface="Calibri"/>
            </a:endParaRPr>
          </a:p>
        </p:txBody>
      </p:sp>
      <p:sp>
        <p:nvSpPr>
          <p:cNvPr id="103" name="Shape 103"/>
          <p:cNvSpPr txBox="1">
            <a:spLocks noGrp="1"/>
          </p:cNvSpPr>
          <p:nvPr>
            <p:ph type="body" idx="2"/>
          </p:nvPr>
        </p:nvSpPr>
        <p:spPr>
          <a:xfrm>
            <a:off x="3833813" y="801688"/>
            <a:ext cx="5216211" cy="3832137"/>
          </a:xfrm>
          <a:prstGeom prst="rect">
            <a:avLst/>
          </a:prstGeom>
        </p:spPr>
        <p:txBody>
          <a:bodyPr lIns="91425" tIns="91425" rIns="91425" bIns="91425" anchor="t" anchorCtr="0">
            <a:noAutofit/>
          </a:bodyPr>
          <a:lstStyle/>
          <a:p>
            <a:pPr lvl="0">
              <a:spcBef>
                <a:spcPts val="0"/>
              </a:spcBef>
              <a:buNone/>
            </a:pPr>
            <a:r>
              <a:rPr lang="en-US" sz="1600" dirty="0" smtClean="0">
                <a:solidFill>
                  <a:srgbClr val="212121"/>
                </a:solidFill>
                <a:latin typeface="+mn-lt"/>
              </a:rPr>
              <a:t>Subsets of affordance which reward specific, desired patterns of gameplay related to the game’s learning objectives.</a:t>
            </a:r>
          </a:p>
          <a:p>
            <a:pPr lvl="0" rtl="0">
              <a:spcBef>
                <a:spcPts val="0"/>
              </a:spcBef>
              <a:buNone/>
            </a:pPr>
            <a:endParaRPr dirty="0"/>
          </a:p>
        </p:txBody>
      </p:sp>
      <p:sp>
        <p:nvSpPr>
          <p:cNvPr id="104" name="Shape 104"/>
          <p:cNvSpPr txBox="1">
            <a:spLocks noGrp="1"/>
          </p:cNvSpPr>
          <p:nvPr>
            <p:ph type="body" idx="2"/>
          </p:nvPr>
        </p:nvSpPr>
        <p:spPr>
          <a:xfrm>
            <a:off x="196725" y="1099975"/>
            <a:ext cx="3351338" cy="3474900"/>
          </a:xfrm>
          <a:prstGeom prst="rect">
            <a:avLst/>
          </a:prstGeom>
        </p:spPr>
        <p:txBody>
          <a:bodyPr lIns="91425" tIns="91425" rIns="91425" bIns="91425" anchor="t" anchorCtr="0">
            <a:noAutofit/>
          </a:bodyPr>
          <a:lstStyle/>
          <a:p>
            <a:pPr lvl="0" rtl="0">
              <a:spcBef>
                <a:spcPts val="0"/>
              </a:spcBef>
              <a:buNone/>
            </a:pPr>
            <a:endParaRPr dirty="0"/>
          </a:p>
        </p:txBody>
      </p:sp>
      <p:pic>
        <p:nvPicPr>
          <p:cNvPr id="105" name="Shape 105" descr="Screen Shot 2016-06-28 at 9.49.23 PM.png"/>
          <p:cNvPicPr preferRelativeResize="0"/>
          <p:nvPr/>
        </p:nvPicPr>
        <p:blipFill>
          <a:blip r:embed="rId3">
            <a:alphaModFix/>
          </a:blip>
          <a:stretch>
            <a:fillRect/>
          </a:stretch>
        </p:blipFill>
        <p:spPr>
          <a:xfrm>
            <a:off x="951849" y="1596417"/>
            <a:ext cx="2032651" cy="2132679"/>
          </a:xfrm>
          <a:prstGeom prst="rect">
            <a:avLst/>
          </a:prstGeom>
          <a:noFill/>
          <a:ln>
            <a:noFill/>
          </a:ln>
        </p:spPr>
      </p:pic>
      <p:pic>
        <p:nvPicPr>
          <p:cNvPr id="107" name="Shape 107" descr="Screen Shot 2016-06-28 at 9.53.01 PM.png"/>
          <p:cNvPicPr preferRelativeResize="0"/>
          <p:nvPr/>
        </p:nvPicPr>
        <p:blipFill>
          <a:blip r:embed="rId4">
            <a:alphaModFix/>
          </a:blip>
          <a:stretch>
            <a:fillRect/>
          </a:stretch>
        </p:blipFill>
        <p:spPr>
          <a:xfrm>
            <a:off x="4700925" y="1861401"/>
            <a:ext cx="2934950" cy="2772424"/>
          </a:xfrm>
          <a:prstGeom prst="rect">
            <a:avLst/>
          </a:prstGeom>
          <a:noFill/>
          <a:ln>
            <a:noFill/>
          </a:ln>
        </p:spPr>
      </p:pic>
      <p:cxnSp>
        <p:nvCxnSpPr>
          <p:cNvPr id="3" name="Straight Arrow Connector 2"/>
          <p:cNvCxnSpPr/>
          <p:nvPr/>
        </p:nvCxnSpPr>
        <p:spPr>
          <a:xfrm>
            <a:off x="1809750" y="1918639"/>
            <a:ext cx="960438" cy="1367486"/>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12" name="TextBox 11"/>
          <p:cNvSpPr txBox="1"/>
          <p:nvPr/>
        </p:nvSpPr>
        <p:spPr>
          <a:xfrm>
            <a:off x="8326638" y="4774168"/>
            <a:ext cx="684578" cy="307777"/>
          </a:xfrm>
          <a:prstGeom prst="rect">
            <a:avLst/>
          </a:prstGeom>
          <a:noFill/>
        </p:spPr>
        <p:txBody>
          <a:bodyPr wrap="square" rtlCol="0">
            <a:spAutoFit/>
          </a:bodyPr>
          <a:lstStyle/>
          <a:p>
            <a:r>
              <a:rPr lang="en-US" dirty="0"/>
              <a:t>5</a:t>
            </a:r>
            <a:r>
              <a:rPr lang="en-US" dirty="0" smtClean="0"/>
              <a:t>/34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271650" y="1238225"/>
            <a:ext cx="8520600" cy="1493700"/>
          </a:xfrm>
          <a:prstGeom prst="rect">
            <a:avLst/>
          </a:prstGeom>
        </p:spPr>
        <p:txBody>
          <a:bodyPr lIns="91425" tIns="91425" rIns="91425" bIns="91425" anchor="t" anchorCtr="0">
            <a:noAutofit/>
          </a:bodyPr>
          <a:lstStyle/>
          <a:p>
            <a:pPr lvl="0" algn="ctr" rtl="0">
              <a:spcBef>
                <a:spcPts val="0"/>
              </a:spcBef>
              <a:buNone/>
            </a:pPr>
            <a:r>
              <a:rPr lang="en" sz="2800" dirty="0">
                <a:solidFill>
                  <a:srgbClr val="222222"/>
                </a:solidFill>
                <a:latin typeface="Calibri"/>
                <a:cs typeface="Calibri"/>
              </a:rPr>
              <a:t>Measuring </a:t>
            </a:r>
            <a:r>
              <a:rPr lang="en" sz="2800" dirty="0">
                <a:solidFill>
                  <a:srgbClr val="000000"/>
                </a:solidFill>
                <a:latin typeface="Calibri"/>
                <a:cs typeface="Calibri"/>
              </a:rPr>
              <a:t>Gameplay Affordances</a:t>
            </a:r>
            <a:r>
              <a:rPr lang="en" sz="2800" dirty="0">
                <a:solidFill>
                  <a:srgbClr val="222222"/>
                </a:solidFill>
                <a:latin typeface="Calibri"/>
                <a:cs typeface="Calibri"/>
              </a:rPr>
              <a:t> of </a:t>
            </a:r>
            <a:r>
              <a:rPr lang="en" sz="3600" dirty="0">
                <a:solidFill>
                  <a:srgbClr val="E69138"/>
                </a:solidFill>
                <a:latin typeface="Calibri"/>
                <a:cs typeface="Calibri"/>
              </a:rPr>
              <a:t>User-Generated Content</a:t>
            </a:r>
            <a:r>
              <a:rPr lang="en" sz="2800" dirty="0">
                <a:solidFill>
                  <a:srgbClr val="222222"/>
                </a:solidFill>
                <a:latin typeface="Calibri"/>
                <a:cs typeface="Calibri"/>
              </a:rPr>
              <a:t> in an Educational Game</a:t>
            </a:r>
          </a:p>
        </p:txBody>
      </p:sp>
      <p:sp>
        <p:nvSpPr>
          <p:cNvPr id="3" name="TextBox 2"/>
          <p:cNvSpPr txBox="1"/>
          <p:nvPr/>
        </p:nvSpPr>
        <p:spPr>
          <a:xfrm>
            <a:off x="8326638" y="4774168"/>
            <a:ext cx="684578" cy="307777"/>
          </a:xfrm>
          <a:prstGeom prst="rect">
            <a:avLst/>
          </a:prstGeom>
          <a:noFill/>
        </p:spPr>
        <p:txBody>
          <a:bodyPr wrap="square" rtlCol="0">
            <a:spAutoFit/>
          </a:bodyPr>
          <a:lstStyle/>
          <a:p>
            <a:r>
              <a:rPr lang="en-US" dirty="0"/>
              <a:t>6</a:t>
            </a:r>
            <a:r>
              <a:rPr lang="en-US" dirty="0" smtClean="0"/>
              <a:t>/34</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smtClean="0">
                <a:latin typeface="Calibri"/>
                <a:cs typeface="Calibri"/>
              </a:rPr>
              <a:t>Why? –</a:t>
            </a:r>
            <a:r>
              <a:rPr lang="en-US" sz="2800" dirty="0" smtClean="0">
                <a:latin typeface="Calibri"/>
                <a:cs typeface="Calibri"/>
              </a:rPr>
              <a:t> the Cost</a:t>
            </a:r>
            <a:endParaRPr lang="en" sz="2800" dirty="0">
              <a:latin typeface="Calibri"/>
              <a:cs typeface="Calibri"/>
            </a:endParaRPr>
          </a:p>
          <a:p>
            <a:pPr lvl="0">
              <a:spcBef>
                <a:spcPts val="0"/>
              </a:spcBef>
              <a:buNone/>
            </a:pPr>
            <a:endParaRPr dirty="0"/>
          </a:p>
        </p:txBody>
      </p:sp>
      <p:sp>
        <p:nvSpPr>
          <p:cNvPr id="124" name="Shape 124"/>
          <p:cNvSpPr txBox="1">
            <a:spLocks noGrp="1"/>
          </p:cNvSpPr>
          <p:nvPr>
            <p:ph type="body" idx="1"/>
          </p:nvPr>
        </p:nvSpPr>
        <p:spPr>
          <a:xfrm>
            <a:off x="311700" y="1228675"/>
            <a:ext cx="8520600" cy="3340200"/>
          </a:xfrm>
          <a:prstGeom prst="rect">
            <a:avLst/>
          </a:prstGeom>
        </p:spPr>
        <p:txBody>
          <a:bodyPr lIns="91425" tIns="91425" rIns="91425" bIns="91425" anchor="t" anchorCtr="0">
            <a:noAutofit/>
          </a:bodyPr>
          <a:lstStyle/>
          <a:p>
            <a:pPr marL="457200" lvl="0" indent="-228600"/>
            <a:r>
              <a:rPr lang="en" dirty="0">
                <a:solidFill>
                  <a:srgbClr val="212121"/>
                </a:solidFill>
              </a:rPr>
              <a:t>Content is costly (as we all know) and even more so for educational </a:t>
            </a:r>
            <a:r>
              <a:rPr lang="en" dirty="0" smtClean="0">
                <a:solidFill>
                  <a:srgbClr val="212121"/>
                </a:solidFill>
              </a:rPr>
              <a:t>games</a:t>
            </a:r>
            <a:endParaRPr lang="en-US" dirty="0" smtClean="0">
              <a:solidFill>
                <a:srgbClr val="212121"/>
              </a:solidFill>
            </a:endParaRPr>
          </a:p>
          <a:p>
            <a:pPr marL="514350" lvl="0" indent="-285750">
              <a:buFontTx/>
              <a:buChar char="-"/>
            </a:pPr>
            <a:r>
              <a:rPr lang="en-US" dirty="0" smtClean="0">
                <a:solidFill>
                  <a:srgbClr val="212121"/>
                </a:solidFill>
              </a:rPr>
              <a:t>Need Subject-Matter Expert</a:t>
            </a:r>
          </a:p>
          <a:p>
            <a:pPr marL="514350" lvl="0" indent="-285750">
              <a:buFontTx/>
              <a:buChar char="-"/>
            </a:pPr>
            <a:r>
              <a:rPr lang="en-US" dirty="0" smtClean="0">
                <a:solidFill>
                  <a:srgbClr val="212121"/>
                </a:solidFill>
              </a:rPr>
              <a:t>Need Game Design Expert</a:t>
            </a:r>
            <a:endParaRPr lang="en-US" dirty="0">
              <a:solidFill>
                <a:srgbClr val="212121"/>
              </a:solidFill>
            </a:endParaRPr>
          </a:p>
          <a:p>
            <a:r>
              <a:rPr lang="en-US" dirty="0" smtClean="0">
                <a:solidFill>
                  <a:srgbClr val="212121"/>
                </a:solidFill>
              </a:rPr>
              <a:t>     Expect a 300 : 1 ratio in design hours, and tutor hours.</a:t>
            </a:r>
            <a:r>
              <a:rPr lang="en-US" sz="1400" dirty="0" smtClean="0">
                <a:solidFill>
                  <a:srgbClr val="212121"/>
                </a:solidFill>
              </a:rPr>
              <a:t>(</a:t>
            </a:r>
            <a:r>
              <a:rPr lang="en-US" sz="1400" dirty="0" err="1" smtClean="0">
                <a:solidFill>
                  <a:srgbClr val="212121"/>
                </a:solidFill>
              </a:rPr>
              <a:t>Murry</a:t>
            </a:r>
            <a:r>
              <a:rPr lang="en-US" sz="1400" dirty="0" smtClean="0">
                <a:solidFill>
                  <a:srgbClr val="212121"/>
                </a:solidFill>
              </a:rPr>
              <a:t>, T. 1999. Authoring Intelligent Tutoring Systems: An Analysis of the State of Art. IJAIED, 10, 98-129)</a:t>
            </a:r>
            <a:endParaRPr sz="1400" dirty="0"/>
          </a:p>
        </p:txBody>
      </p:sp>
      <p:sp>
        <p:nvSpPr>
          <p:cNvPr id="5" name="TextBox 4"/>
          <p:cNvSpPr txBox="1"/>
          <p:nvPr/>
        </p:nvSpPr>
        <p:spPr>
          <a:xfrm>
            <a:off x="8326638" y="4774168"/>
            <a:ext cx="684578" cy="307777"/>
          </a:xfrm>
          <a:prstGeom prst="rect">
            <a:avLst/>
          </a:prstGeom>
          <a:noFill/>
        </p:spPr>
        <p:txBody>
          <a:bodyPr wrap="square" rtlCol="0">
            <a:spAutoFit/>
          </a:bodyPr>
          <a:lstStyle/>
          <a:p>
            <a:r>
              <a:rPr lang="en-US" dirty="0"/>
              <a:t>7</a:t>
            </a:r>
            <a:r>
              <a:rPr lang="en-US" dirty="0" smtClean="0"/>
              <a:t>/34</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311700" y="292850"/>
            <a:ext cx="8520600" cy="801000"/>
          </a:xfrm>
          <a:prstGeom prst="rect">
            <a:avLst/>
          </a:prstGeom>
        </p:spPr>
        <p:txBody>
          <a:bodyPr lIns="91425" tIns="91425" rIns="91425" bIns="91425" anchor="t" anchorCtr="0">
            <a:noAutofit/>
          </a:bodyPr>
          <a:lstStyle/>
          <a:p>
            <a:pPr lvl="0">
              <a:spcBef>
                <a:spcPts val="0"/>
              </a:spcBef>
              <a:buNone/>
            </a:pPr>
            <a:r>
              <a:rPr lang="en" sz="2800" dirty="0" smtClean="0">
                <a:latin typeface="Calibri"/>
                <a:cs typeface="Calibri"/>
              </a:rPr>
              <a:t>Why? </a:t>
            </a:r>
            <a:r>
              <a:rPr lang="en" sz="2800" dirty="0">
                <a:latin typeface="Calibri"/>
                <a:cs typeface="Calibri"/>
              </a:rPr>
              <a:t>- Pedagogical Benefits</a:t>
            </a:r>
          </a:p>
          <a:p>
            <a:pPr lvl="0">
              <a:spcBef>
                <a:spcPts val="0"/>
              </a:spcBef>
              <a:buNone/>
            </a:pPr>
            <a:endParaRPr dirty="0"/>
          </a:p>
        </p:txBody>
      </p:sp>
      <p:sp>
        <p:nvSpPr>
          <p:cNvPr id="124" name="Shape 124"/>
          <p:cNvSpPr txBox="1">
            <a:spLocks noGrp="1"/>
          </p:cNvSpPr>
          <p:nvPr>
            <p:ph type="body" idx="1"/>
          </p:nvPr>
        </p:nvSpPr>
        <p:spPr>
          <a:xfrm>
            <a:off x="311700" y="1228675"/>
            <a:ext cx="8520600" cy="3340200"/>
          </a:xfrm>
          <a:prstGeom prst="rect">
            <a:avLst/>
          </a:prstGeom>
        </p:spPr>
        <p:txBody>
          <a:bodyPr lIns="91425" tIns="91425" rIns="91425" bIns="91425" anchor="t" anchorCtr="0">
            <a:noAutofit/>
          </a:bodyPr>
          <a:lstStyle/>
          <a:p>
            <a:pPr lvl="0"/>
            <a:r>
              <a:rPr lang="en-US" dirty="0" smtClean="0">
                <a:solidFill>
                  <a:srgbClr val="212121"/>
                </a:solidFill>
              </a:rPr>
              <a:t>Creating exercises has been used in the form of Problem-posing across domains.</a:t>
            </a:r>
          </a:p>
          <a:p>
            <a:pPr marL="285750" indent="-285750">
              <a:buFontTx/>
              <a:buChar char="-"/>
            </a:pPr>
            <a:r>
              <a:rPr lang="en-US" dirty="0" smtClean="0">
                <a:solidFill>
                  <a:srgbClr val="212121"/>
                </a:solidFill>
              </a:rPr>
              <a:t>A beneficial activity in both traditional classrooms</a:t>
            </a:r>
            <a:r>
              <a:rPr lang="en-US" sz="1400" dirty="0" smtClean="0">
                <a:solidFill>
                  <a:srgbClr val="212121"/>
                </a:solidFill>
              </a:rPr>
              <a:t>(</a:t>
            </a:r>
            <a:r>
              <a:rPr lang="en-US" sz="1400" dirty="0" err="1" smtClean="0">
                <a:solidFill>
                  <a:srgbClr val="212121"/>
                </a:solidFill>
              </a:rPr>
              <a:t>Bourgonjon</a:t>
            </a:r>
            <a:r>
              <a:rPr lang="en-US" sz="1400" dirty="0" smtClean="0">
                <a:solidFill>
                  <a:srgbClr val="212121"/>
                </a:solidFill>
              </a:rPr>
              <a:t> et al., 2010; Silver, 2013) </a:t>
            </a:r>
            <a:r>
              <a:rPr lang="en-US" dirty="0" smtClean="0">
                <a:solidFill>
                  <a:srgbClr val="212121"/>
                </a:solidFill>
              </a:rPr>
              <a:t>and educational games </a:t>
            </a:r>
            <a:r>
              <a:rPr lang="en-US" sz="1400" dirty="0" smtClean="0">
                <a:solidFill>
                  <a:srgbClr val="212121"/>
                </a:solidFill>
              </a:rPr>
              <a:t>(</a:t>
            </a:r>
            <a:r>
              <a:rPr lang="en-US" sz="1400" dirty="0" err="1">
                <a:solidFill>
                  <a:srgbClr val="212121"/>
                </a:solidFill>
              </a:rPr>
              <a:t>Hirashima&amp;Kurayama</a:t>
            </a:r>
            <a:r>
              <a:rPr lang="en-US" sz="1400" dirty="0">
                <a:solidFill>
                  <a:srgbClr val="212121"/>
                </a:solidFill>
              </a:rPr>
              <a:t>, 2011; </a:t>
            </a:r>
            <a:r>
              <a:rPr lang="en-US" sz="1400" dirty="0" err="1">
                <a:solidFill>
                  <a:srgbClr val="212121"/>
                </a:solidFill>
              </a:rPr>
              <a:t>Birch&amp;Beal</a:t>
            </a:r>
            <a:r>
              <a:rPr lang="en-US" sz="1400" dirty="0">
                <a:solidFill>
                  <a:srgbClr val="212121"/>
                </a:solidFill>
              </a:rPr>
              <a:t>, </a:t>
            </a:r>
            <a:r>
              <a:rPr lang="en-US" sz="1400" dirty="0" smtClean="0">
                <a:solidFill>
                  <a:srgbClr val="212121"/>
                </a:solidFill>
              </a:rPr>
              <a:t>2008;)</a:t>
            </a:r>
            <a:endParaRPr lang="en" sz="1400" dirty="0">
              <a:solidFill>
                <a:srgbClr val="212121"/>
              </a:solidFill>
            </a:endParaRPr>
          </a:p>
          <a:p>
            <a:pPr marL="514350" lvl="0" indent="-285750">
              <a:buFontTx/>
              <a:buChar char="-"/>
            </a:pPr>
            <a:r>
              <a:rPr lang="en-US" dirty="0" smtClean="0">
                <a:solidFill>
                  <a:srgbClr val="212121"/>
                </a:solidFill>
              </a:rPr>
              <a:t>Students feel engaged, proud and low self-assessment students feel easier </a:t>
            </a:r>
            <a:r>
              <a:rPr lang="en-US" sz="1400" dirty="0" smtClean="0">
                <a:solidFill>
                  <a:srgbClr val="212121"/>
                </a:solidFill>
              </a:rPr>
              <a:t>(</a:t>
            </a:r>
            <a:r>
              <a:rPr lang="en-US" sz="1400" dirty="0" err="1" smtClean="0">
                <a:solidFill>
                  <a:srgbClr val="212121"/>
                </a:solidFill>
              </a:rPr>
              <a:t>Birch&amp;Beal</a:t>
            </a:r>
            <a:r>
              <a:rPr lang="en-US" sz="1400" dirty="0" smtClean="0">
                <a:solidFill>
                  <a:srgbClr val="212121"/>
                </a:solidFill>
              </a:rPr>
              <a:t>, 2008; </a:t>
            </a:r>
            <a:r>
              <a:rPr lang="en-US" sz="1400" dirty="0" err="1" smtClean="0">
                <a:solidFill>
                  <a:srgbClr val="212121"/>
                </a:solidFill>
              </a:rPr>
              <a:t>Arroyo&amp;Woolf</a:t>
            </a:r>
            <a:r>
              <a:rPr lang="en-US" sz="1400" dirty="0">
                <a:solidFill>
                  <a:srgbClr val="212121"/>
                </a:solidFill>
              </a:rPr>
              <a:t>, 2003; Chang et al, 2012)</a:t>
            </a:r>
            <a:endParaRPr lang="en-US" sz="1400" dirty="0" smtClean="0">
              <a:solidFill>
                <a:srgbClr val="212121"/>
              </a:solidFill>
            </a:endParaRPr>
          </a:p>
          <a:p>
            <a:pPr lvl="0">
              <a:spcBef>
                <a:spcPts val="0"/>
              </a:spcBef>
              <a:buNone/>
            </a:pPr>
            <a:endParaRPr dirty="0"/>
          </a:p>
        </p:txBody>
      </p:sp>
      <p:sp>
        <p:nvSpPr>
          <p:cNvPr id="4" name="TextBox 3"/>
          <p:cNvSpPr txBox="1"/>
          <p:nvPr/>
        </p:nvSpPr>
        <p:spPr>
          <a:xfrm>
            <a:off x="8326638" y="4774168"/>
            <a:ext cx="684578" cy="307777"/>
          </a:xfrm>
          <a:prstGeom prst="rect">
            <a:avLst/>
          </a:prstGeom>
          <a:noFill/>
        </p:spPr>
        <p:txBody>
          <a:bodyPr wrap="square" rtlCol="0">
            <a:spAutoFit/>
          </a:bodyPr>
          <a:lstStyle/>
          <a:p>
            <a:r>
              <a:rPr lang="en-US" dirty="0"/>
              <a:t>8</a:t>
            </a:r>
            <a:r>
              <a:rPr lang="en-US" dirty="0" smtClean="0"/>
              <a:t>/34</a:t>
            </a:r>
            <a:endParaRPr lang="en-US" dirty="0"/>
          </a:p>
        </p:txBody>
      </p:sp>
    </p:spTree>
    <p:extLst>
      <p:ext uri="{BB962C8B-B14F-4D97-AF65-F5344CB8AC3E}">
        <p14:creationId xmlns:p14="http://schemas.microsoft.com/office/powerpoint/2010/main" val="19073262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each-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1299</TotalTime>
  <Words>2776</Words>
  <Application>Microsoft Macintosh PowerPoint</Application>
  <PresentationFormat>On-screen Show (16:9)</PresentationFormat>
  <Paragraphs>231</Paragraphs>
  <Slides>35</Slides>
  <Notes>33</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beach-day</vt:lpstr>
      <vt:lpstr>Measuring Gameplay Affordances of User-Generated Content in an Educational Game</vt:lpstr>
      <vt:lpstr>Measuring Gameplay Affordances of User-Generated Content in an Educational Game</vt:lpstr>
      <vt:lpstr>BOTS</vt:lpstr>
      <vt:lpstr>Measuring Gameplay Affordances of User-Generated Content in an Educational Game</vt:lpstr>
      <vt:lpstr>Affordance (Norman, 1988)</vt:lpstr>
      <vt:lpstr>Gameplay Affordance  (Gee, 2009)</vt:lpstr>
      <vt:lpstr>Measuring Gameplay Affordances of User-Generated Content in an Educational Game</vt:lpstr>
      <vt:lpstr>Why? – the Cost </vt:lpstr>
      <vt:lpstr>Why? - Pedagogical Benefits </vt:lpstr>
      <vt:lpstr>Why? – to Broaden Engagement</vt:lpstr>
      <vt:lpstr>Why NOT?</vt:lpstr>
      <vt:lpstr>Solutions?</vt:lpstr>
      <vt:lpstr>Existing (Free-Form) Editor</vt:lpstr>
      <vt:lpstr>Programming Editor</vt:lpstr>
      <vt:lpstr>Programming Editor</vt:lpstr>
      <vt:lpstr>Building-Block Editor</vt:lpstr>
      <vt:lpstr>Building-Block Editor</vt:lpstr>
      <vt:lpstr>Measuring Gameplay Affordances of User-Generated Content in an Educational Game</vt:lpstr>
      <vt:lpstr>This Study - Experimental Design</vt:lpstr>
      <vt:lpstr>This Study - Measurement</vt:lpstr>
      <vt:lpstr>Examples of 0 Gameplay Affordance Puzzles</vt:lpstr>
      <vt:lpstr>Result I – Expert Tagging</vt:lpstr>
      <vt:lpstr>Zero-Inflation Model</vt:lpstr>
      <vt:lpstr>Zero-Inflation Model</vt:lpstr>
      <vt:lpstr>Result II</vt:lpstr>
      <vt:lpstr>Result II</vt:lpstr>
      <vt:lpstr>Result II</vt:lpstr>
      <vt:lpstr>Result III</vt:lpstr>
      <vt:lpstr>Discussion III</vt:lpstr>
      <vt:lpstr>Measuring Gameplay Affordances of User-Generated Content in an Educational Game</vt:lpstr>
      <vt:lpstr>Conclusions</vt:lpstr>
      <vt:lpstr>Conclusions</vt:lpstr>
      <vt:lpstr>Future Work</vt:lpstr>
      <vt:lpstr>Acknowledgments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Measuring Gameplay Affordances of User-Generated Content in an Educational Game</dc:title>
  <cp:lastModifiedBy>Zhongxiu(Aurora) Liu</cp:lastModifiedBy>
  <cp:revision>60</cp:revision>
  <dcterms:modified xsi:type="dcterms:W3CDTF">2016-07-01T19:10:34Z</dcterms:modified>
</cp:coreProperties>
</file>